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4.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03" r:id="rId3"/>
  </p:sldMasterIdLst>
  <p:notesMasterIdLst>
    <p:notesMasterId r:id="rId31"/>
  </p:notesMasterIdLst>
  <p:sldIdLst>
    <p:sldId id="1508" r:id="rId4"/>
    <p:sldId id="2147477755" r:id="rId5"/>
    <p:sldId id="995707632" r:id="rId6"/>
    <p:sldId id="2145706376" r:id="rId7"/>
    <p:sldId id="995707974" r:id="rId8"/>
    <p:sldId id="2147477763" r:id="rId9"/>
    <p:sldId id="2147477761" r:id="rId10"/>
    <p:sldId id="2147477760" r:id="rId11"/>
    <p:sldId id="2145706357" r:id="rId12"/>
    <p:sldId id="2147477762" r:id="rId13"/>
    <p:sldId id="2145706250" r:id="rId14"/>
    <p:sldId id="2145706414" r:id="rId15"/>
    <p:sldId id="2145706406" r:id="rId16"/>
    <p:sldId id="2145706410" r:id="rId17"/>
    <p:sldId id="2147477709" r:id="rId18"/>
    <p:sldId id="2145706353" r:id="rId19"/>
    <p:sldId id="315" r:id="rId20"/>
    <p:sldId id="2145706367" r:id="rId21"/>
    <p:sldId id="2147477759" r:id="rId22"/>
    <p:sldId id="2147477708" r:id="rId23"/>
    <p:sldId id="2145706356" r:id="rId24"/>
    <p:sldId id="2145706396" r:id="rId25"/>
    <p:sldId id="2147477710" r:id="rId26"/>
    <p:sldId id="2145706397" r:id="rId27"/>
    <p:sldId id="2147477711" r:id="rId28"/>
    <p:sldId id="2145706380" r:id="rId29"/>
    <p:sldId id="2145706284" r:id="rId30"/>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ith Mercer" initials="KM" lastIdx="1" clrIdx="0">
    <p:extLst>
      <p:ext uri="{19B8F6BF-5375-455C-9EA6-DF929625EA0E}">
        <p15:presenceInfo xmlns:p15="http://schemas.microsoft.com/office/powerpoint/2012/main" userId="S::mercerk@bentonpud.org::bf71bfc5-0ad6-485f-8472-be573ae3cb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FA82F"/>
    <a:srgbClr val="278242"/>
    <a:srgbClr val="1F497D"/>
    <a:srgbClr val="0070C0"/>
    <a:srgbClr val="1A2B3D"/>
    <a:srgbClr val="990033"/>
    <a:srgbClr val="595959"/>
    <a:srgbClr val="FF9933"/>
    <a:srgbClr val="50925B"/>
    <a:srgbClr val="508D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63" autoAdjust="0"/>
    <p:restoredTop sz="84383" autoAdjust="0"/>
  </p:normalViewPr>
  <p:slideViewPr>
    <p:cSldViewPr snapToGrid="0">
      <p:cViewPr varScale="1">
        <p:scale>
          <a:sx n="90" d="100"/>
          <a:sy n="90" d="100"/>
        </p:scale>
        <p:origin x="900" y="84"/>
      </p:cViewPr>
      <p:guideLst/>
    </p:cSldViewPr>
  </p:slideViewPr>
  <p:notesTextViewPr>
    <p:cViewPr>
      <p:scale>
        <a:sx n="3" d="2"/>
        <a:sy n="3" d="2"/>
      </p:scale>
      <p:origin x="-6" y="-18"/>
    </p:cViewPr>
  </p:notesTextViewPr>
  <p:notesViewPr>
    <p:cSldViewPr snapToGrid="0">
      <p:cViewPr varScale="1">
        <p:scale>
          <a:sx n="80" d="100"/>
          <a:sy n="80" d="100"/>
        </p:scale>
        <p:origin x="317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rgbClr val="1F497D"/>
                </a:solidFill>
                <a:latin typeface="+mn-lt"/>
                <a:ea typeface="+mn-ea"/>
                <a:cs typeface="+mn-cs"/>
              </a:defRPr>
            </a:pPr>
            <a:r>
              <a:rPr lang="en-US" sz="2400" b="1" dirty="0">
                <a:solidFill>
                  <a:srgbClr val="1F497D"/>
                </a:solidFill>
              </a:rPr>
              <a:t>Average Residential Rate Comparison – 2020 vs. 2026</a:t>
            </a:r>
          </a:p>
        </c:rich>
      </c:tx>
      <c:overlay val="0"/>
      <c:spPr>
        <a:noFill/>
        <a:ln>
          <a:noFill/>
        </a:ln>
        <a:effectLst/>
      </c:spPr>
      <c:txPr>
        <a:bodyPr rot="0" spcFirstLastPara="1" vertOverflow="ellipsis" vert="horz" wrap="square" anchor="ctr" anchorCtr="1"/>
        <a:lstStyle/>
        <a:p>
          <a:pPr>
            <a:defRPr sz="2400" b="1" i="0" u="none" strike="noStrike" kern="1200" spc="0" baseline="0">
              <a:solidFill>
                <a:srgbClr val="1F497D"/>
              </a:solidFill>
              <a:latin typeface="+mn-lt"/>
              <a:ea typeface="+mn-ea"/>
              <a:cs typeface="+mn-cs"/>
            </a:defRPr>
          </a:pPr>
          <a:endParaRPr lang="en-US"/>
        </a:p>
      </c:txPr>
    </c:title>
    <c:autoTitleDeleted val="0"/>
    <c:plotArea>
      <c:layout>
        <c:manualLayout>
          <c:layoutTarget val="inner"/>
          <c:xMode val="edge"/>
          <c:yMode val="edge"/>
          <c:x val="0.13476192478054322"/>
          <c:y val="0.10371131403526274"/>
          <c:w val="0.76143440987061828"/>
          <c:h val="0.75168535726248664"/>
        </c:manualLayout>
      </c:layout>
      <c:barChart>
        <c:barDir val="bar"/>
        <c:grouping val="clustered"/>
        <c:varyColors val="0"/>
        <c:ser>
          <c:idx val="0"/>
          <c:order val="0"/>
          <c:tx>
            <c:strRef>
              <c:f>Sheet1!$B$1</c:f>
              <c:strCache>
                <c:ptCount val="1"/>
                <c:pt idx="0">
                  <c:v>Q1 2020</c:v>
                </c:pt>
              </c:strCache>
            </c:strRef>
          </c:tx>
          <c:spPr>
            <a:solidFill>
              <a:srgbClr val="1A2B3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F497D"/>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Benton PUD</c:v>
                </c:pt>
                <c:pt idx="1">
                  <c:v>Washington</c:v>
                </c:pt>
                <c:pt idx="2">
                  <c:v>United States</c:v>
                </c:pt>
                <c:pt idx="3">
                  <c:v>California</c:v>
                </c:pt>
              </c:strCache>
            </c:strRef>
          </c:cat>
          <c:val>
            <c:numRef>
              <c:f>Sheet1!$B$2:$B$5</c:f>
              <c:numCache>
                <c:formatCode>General</c:formatCode>
                <c:ptCount val="4"/>
                <c:pt idx="0">
                  <c:v>8.8000000000000007</c:v>
                </c:pt>
              </c:numCache>
            </c:numRef>
          </c:val>
          <c:extLst>
            <c:ext xmlns:c16="http://schemas.microsoft.com/office/drawing/2014/chart" uri="{C3380CC4-5D6E-409C-BE32-E72D297353CC}">
              <c16:uniqueId val="{00000000-E38E-4E34-AA6C-1DE1833C72B8}"/>
            </c:ext>
          </c:extLst>
        </c:ser>
        <c:ser>
          <c:idx val="1"/>
          <c:order val="1"/>
          <c:tx>
            <c:strRef>
              <c:f>Sheet1!$C$1</c:f>
              <c:strCache>
                <c:ptCount val="1"/>
                <c:pt idx="0">
                  <c:v>Q2 2026</c:v>
                </c:pt>
              </c:strCache>
            </c:strRef>
          </c:tx>
          <c:spPr>
            <a:solidFill>
              <a:srgbClr val="1A2B3D"/>
            </a:solidFill>
            <a:ln>
              <a:noFill/>
            </a:ln>
            <a:effectLst/>
          </c:spPr>
          <c:invertIfNegative val="0"/>
          <c:dPt>
            <c:idx val="0"/>
            <c:invertIfNegative val="0"/>
            <c:bubble3D val="0"/>
            <c:spPr>
              <a:solidFill>
                <a:srgbClr val="CFA82F"/>
              </a:solidFill>
              <a:ln>
                <a:noFill/>
              </a:ln>
              <a:effectLst/>
            </c:spPr>
            <c:extLst>
              <c:ext xmlns:c16="http://schemas.microsoft.com/office/drawing/2014/chart" uri="{C3380CC4-5D6E-409C-BE32-E72D297353CC}">
                <c16:uniqueId val="{00000005-E38E-4E34-AA6C-1DE1833C72B8}"/>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F497D"/>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Benton PUD</c:v>
                </c:pt>
                <c:pt idx="1">
                  <c:v>Washington</c:v>
                </c:pt>
                <c:pt idx="2">
                  <c:v>United States</c:v>
                </c:pt>
                <c:pt idx="3">
                  <c:v>California</c:v>
                </c:pt>
              </c:strCache>
            </c:strRef>
          </c:cat>
          <c:val>
            <c:numRef>
              <c:f>Sheet1!$C$2:$C$5</c:f>
              <c:numCache>
                <c:formatCode>General</c:formatCode>
                <c:ptCount val="4"/>
                <c:pt idx="0">
                  <c:v>9.4</c:v>
                </c:pt>
                <c:pt idx="1">
                  <c:v>9.6</c:v>
                </c:pt>
                <c:pt idx="2">
                  <c:v>12.9</c:v>
                </c:pt>
                <c:pt idx="3">
                  <c:v>20.5</c:v>
                </c:pt>
              </c:numCache>
            </c:numRef>
          </c:val>
          <c:extLst>
            <c:ext xmlns:c16="http://schemas.microsoft.com/office/drawing/2014/chart" uri="{C3380CC4-5D6E-409C-BE32-E72D297353CC}">
              <c16:uniqueId val="{00000001-E38E-4E34-AA6C-1DE1833C72B8}"/>
            </c:ext>
          </c:extLst>
        </c:ser>
        <c:ser>
          <c:idx val="2"/>
          <c:order val="2"/>
          <c:tx>
            <c:strRef>
              <c:f>Sheet1!$D$1</c:f>
              <c:strCache>
                <c:ptCount val="1"/>
                <c:pt idx="0">
                  <c:v>Proposed</c:v>
                </c:pt>
              </c:strCache>
            </c:strRef>
          </c:tx>
          <c:spPr>
            <a:solidFill>
              <a:srgbClr val="CFA82F"/>
            </a:solidFill>
            <a:ln>
              <a:noFill/>
            </a:ln>
            <a:effectLst/>
          </c:spPr>
          <c:invertIfNegative val="0"/>
          <c:dPt>
            <c:idx val="0"/>
            <c:invertIfNegative val="0"/>
            <c:bubble3D val="0"/>
            <c:spPr>
              <a:solidFill>
                <a:srgbClr val="278242"/>
              </a:solidFill>
              <a:ln>
                <a:noFill/>
              </a:ln>
              <a:effectLst/>
            </c:spPr>
            <c:extLst>
              <c:ext xmlns:c16="http://schemas.microsoft.com/office/drawing/2014/chart" uri="{C3380CC4-5D6E-409C-BE32-E72D297353CC}">
                <c16:uniqueId val="{00000006-E38E-4E34-AA6C-1DE1833C72B8}"/>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F497D"/>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Benton PUD</c:v>
                </c:pt>
                <c:pt idx="1">
                  <c:v>Washington</c:v>
                </c:pt>
                <c:pt idx="2">
                  <c:v>United States</c:v>
                </c:pt>
                <c:pt idx="3">
                  <c:v>California</c:v>
                </c:pt>
              </c:strCache>
            </c:strRef>
          </c:cat>
          <c:val>
            <c:numRef>
              <c:f>Sheet1!$D$2:$D$5</c:f>
              <c:numCache>
                <c:formatCode>General</c:formatCode>
                <c:ptCount val="4"/>
                <c:pt idx="0">
                  <c:v>9.8000000000000007</c:v>
                </c:pt>
                <c:pt idx="1">
                  <c:v>14.7</c:v>
                </c:pt>
                <c:pt idx="2">
                  <c:v>18.3</c:v>
                </c:pt>
                <c:pt idx="3">
                  <c:v>33.6</c:v>
                </c:pt>
              </c:numCache>
            </c:numRef>
          </c:val>
          <c:extLst>
            <c:ext xmlns:c16="http://schemas.microsoft.com/office/drawing/2014/chart" uri="{C3380CC4-5D6E-409C-BE32-E72D297353CC}">
              <c16:uniqueId val="{00000002-E38E-4E34-AA6C-1DE1833C72B8}"/>
            </c:ext>
          </c:extLst>
        </c:ser>
        <c:dLbls>
          <c:showLegendKey val="0"/>
          <c:showVal val="0"/>
          <c:showCatName val="0"/>
          <c:showSerName val="0"/>
          <c:showPercent val="0"/>
          <c:showBubbleSize val="0"/>
        </c:dLbls>
        <c:gapWidth val="12"/>
        <c:overlap val="-21"/>
        <c:axId val="1222769744"/>
        <c:axId val="1222767944"/>
      </c:barChart>
      <c:catAx>
        <c:axId val="1222769744"/>
        <c:scaling>
          <c:orientation val="minMax"/>
        </c:scaling>
        <c:delete val="0"/>
        <c:axPos val="l"/>
        <c:numFmt formatCode="General" sourceLinked="1"/>
        <c:majorTickMark val="none"/>
        <c:minorTickMark val="none"/>
        <c:tickLblPos val="nextTo"/>
        <c:spPr>
          <a:noFill/>
          <a:ln w="22225" cap="flat" cmpd="sng" algn="ctr">
            <a:solidFill>
              <a:schemeClr val="tx1">
                <a:lumMod val="85000"/>
                <a:lumOff val="15000"/>
              </a:schemeClr>
            </a:solidFill>
            <a:round/>
          </a:ln>
          <a:effectLst/>
        </c:spPr>
        <c:txPr>
          <a:bodyPr rot="-60000000" spcFirstLastPara="1" vertOverflow="ellipsis" vert="horz" wrap="square" anchor="ctr" anchorCtr="1"/>
          <a:lstStyle/>
          <a:p>
            <a:pPr>
              <a:defRPr sz="1800" b="1" i="0" u="none" strike="noStrike" kern="1200" baseline="0">
                <a:solidFill>
                  <a:srgbClr val="1F497D"/>
                </a:solidFill>
                <a:latin typeface="+mn-lt"/>
                <a:ea typeface="+mn-ea"/>
                <a:cs typeface="+mn-cs"/>
              </a:defRPr>
            </a:pPr>
            <a:endParaRPr lang="en-US"/>
          </a:p>
        </c:txPr>
        <c:crossAx val="1222767944"/>
        <c:crosses val="autoZero"/>
        <c:auto val="1"/>
        <c:lblAlgn val="ctr"/>
        <c:lblOffset val="100"/>
        <c:noMultiLvlLbl val="0"/>
      </c:catAx>
      <c:valAx>
        <c:axId val="1222767944"/>
        <c:scaling>
          <c:orientation val="minMax"/>
          <c:max val="35"/>
        </c:scaling>
        <c:delete val="0"/>
        <c:axPos val="b"/>
        <c:majorGridlines>
          <c:spPr>
            <a:ln w="19050" cap="flat" cmpd="sng" algn="ctr">
              <a:solidFill>
                <a:schemeClr val="bg1">
                  <a:lumMod val="85000"/>
                </a:schemeClr>
              </a:solidFill>
              <a:round/>
            </a:ln>
            <a:effectLst/>
          </c:spPr>
        </c:majorGridlines>
        <c:title>
          <c:tx>
            <c:rich>
              <a:bodyPr rot="0" spcFirstLastPara="1" vertOverflow="ellipsis" vert="horz" wrap="square" anchor="ctr" anchorCtr="1"/>
              <a:lstStyle/>
              <a:p>
                <a:pPr>
                  <a:defRPr sz="1600" b="1" i="0" u="none" strike="noStrike" kern="1200" baseline="0">
                    <a:solidFill>
                      <a:srgbClr val="1F497D"/>
                    </a:solidFill>
                    <a:latin typeface="+mn-lt"/>
                    <a:ea typeface="+mn-ea"/>
                    <a:cs typeface="+mn-cs"/>
                  </a:defRPr>
                </a:pPr>
                <a:r>
                  <a:rPr lang="en-US" sz="1600" b="1" dirty="0">
                    <a:solidFill>
                      <a:srgbClr val="1F497D"/>
                    </a:solidFill>
                  </a:rPr>
                  <a:t>Cents</a:t>
                </a:r>
                <a:r>
                  <a:rPr lang="en-US" sz="1600" b="1" baseline="0" dirty="0">
                    <a:solidFill>
                      <a:srgbClr val="1F497D"/>
                    </a:solidFill>
                  </a:rPr>
                  <a:t> per kilowatt-hour (kWh) includes all charges (energy, demand, and daily system)</a:t>
                </a:r>
                <a:endParaRPr lang="en-US" sz="1600" b="1" dirty="0">
                  <a:solidFill>
                    <a:srgbClr val="1F497D"/>
                  </a:solidFill>
                </a:endParaRPr>
              </a:p>
            </c:rich>
          </c:tx>
          <c:layout>
            <c:manualLayout>
              <c:xMode val="edge"/>
              <c:yMode val="edge"/>
              <c:x val="0.14873121316793123"/>
              <c:y val="0.94741693451519216"/>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1F497D"/>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rgbClr val="1F497D"/>
                </a:solidFill>
                <a:latin typeface="+mn-lt"/>
                <a:ea typeface="+mn-ea"/>
                <a:cs typeface="+mn-cs"/>
              </a:defRPr>
            </a:pPr>
            <a:endParaRPr lang="en-US"/>
          </a:p>
        </c:txPr>
        <c:crossAx val="12227697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1F497D"/>
                </a:solidFill>
                <a:latin typeface="+mn-lt"/>
                <a:ea typeface="+mn-ea"/>
                <a:cs typeface="+mn-cs"/>
              </a:defRPr>
            </a:pPr>
            <a:r>
              <a:rPr lang="en-US"/>
              <a:t>Average Residential Rate Comparison – 2020 vs. 2026</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1F497D"/>
              </a:solidFill>
              <a:latin typeface="+mn-lt"/>
              <a:ea typeface="+mn-ea"/>
              <a:cs typeface="+mn-cs"/>
            </a:defRPr>
          </a:pPr>
          <a:endParaRPr lang="en-US"/>
        </a:p>
      </c:txPr>
    </c:title>
    <c:autoTitleDeleted val="0"/>
    <c:plotArea>
      <c:layout>
        <c:manualLayout>
          <c:layoutTarget val="inner"/>
          <c:xMode val="edge"/>
          <c:yMode val="edge"/>
          <c:x val="0.13476192478054322"/>
          <c:y val="0.10371131403526274"/>
          <c:w val="0.6162231365377131"/>
          <c:h val="0.75168535726248664"/>
        </c:manualLayout>
      </c:layout>
      <c:barChart>
        <c:barDir val="bar"/>
        <c:grouping val="clustered"/>
        <c:varyColors val="0"/>
        <c:ser>
          <c:idx val="0"/>
          <c:order val="0"/>
          <c:tx>
            <c:strRef>
              <c:f>Sheet1!$B$1</c:f>
              <c:strCache>
                <c:ptCount val="1"/>
                <c:pt idx="0">
                  <c:v>Q1 2020</c:v>
                </c:pt>
              </c:strCache>
            </c:strRef>
          </c:tx>
          <c:spPr>
            <a:solidFill>
              <a:srgbClr val="1A2B3D"/>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rgbClr val="1F497D"/>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Benton PUD</c:v>
                </c:pt>
                <c:pt idx="1">
                  <c:v>Washington</c:v>
                </c:pt>
                <c:pt idx="2">
                  <c:v>United States</c:v>
                </c:pt>
                <c:pt idx="3">
                  <c:v>California</c:v>
                </c:pt>
              </c:strCache>
            </c:strRef>
          </c:cat>
          <c:val>
            <c:numRef>
              <c:f>Sheet1!$B$2:$B$5</c:f>
              <c:numCache>
                <c:formatCode>General</c:formatCode>
                <c:ptCount val="4"/>
                <c:pt idx="0">
                  <c:v>8.8000000000000007</c:v>
                </c:pt>
              </c:numCache>
            </c:numRef>
          </c:val>
          <c:extLst>
            <c:ext xmlns:c16="http://schemas.microsoft.com/office/drawing/2014/chart" uri="{C3380CC4-5D6E-409C-BE32-E72D297353CC}">
              <c16:uniqueId val="{00000000-E38E-4E34-AA6C-1DE1833C72B8}"/>
            </c:ext>
          </c:extLst>
        </c:ser>
        <c:ser>
          <c:idx val="1"/>
          <c:order val="1"/>
          <c:tx>
            <c:strRef>
              <c:f>Sheet1!$C$1</c:f>
              <c:strCache>
                <c:ptCount val="1"/>
                <c:pt idx="0">
                  <c:v>Q1 2026</c:v>
                </c:pt>
              </c:strCache>
            </c:strRef>
          </c:tx>
          <c:spPr>
            <a:solidFill>
              <a:srgbClr val="CFA82F"/>
            </a:solidFill>
            <a:ln>
              <a:noFill/>
            </a:ln>
            <a:effectLst/>
          </c:spPr>
          <c:invertIfNegative val="0"/>
          <c:dPt>
            <c:idx val="0"/>
            <c:invertIfNegative val="0"/>
            <c:bubble3D val="0"/>
            <c:spPr>
              <a:solidFill>
                <a:srgbClr val="CFA82F"/>
              </a:solidFill>
              <a:ln>
                <a:noFill/>
              </a:ln>
              <a:effectLst/>
            </c:spPr>
            <c:extLst>
              <c:ext xmlns:c16="http://schemas.microsoft.com/office/drawing/2014/chart" uri="{C3380CC4-5D6E-409C-BE32-E72D297353CC}">
                <c16:uniqueId val="{00000005-E38E-4E34-AA6C-1DE1833C72B8}"/>
              </c:ext>
            </c:extLst>
          </c:dPt>
          <c:dLbls>
            <c:spPr>
              <a:noFill/>
              <a:ln>
                <a:noFill/>
              </a:ln>
              <a:effectLst/>
            </c:spPr>
            <c:txPr>
              <a:bodyPr rot="0" spcFirstLastPara="1" vertOverflow="ellipsis" vert="horz" wrap="square" anchor="ctr" anchorCtr="1"/>
              <a:lstStyle/>
              <a:p>
                <a:pPr>
                  <a:defRPr sz="1197" b="0" i="0" u="none" strike="noStrike" kern="1200" baseline="0">
                    <a:solidFill>
                      <a:srgbClr val="1F497D"/>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Benton PUD</c:v>
                </c:pt>
                <c:pt idx="1">
                  <c:v>Washington</c:v>
                </c:pt>
                <c:pt idx="2">
                  <c:v>United States</c:v>
                </c:pt>
                <c:pt idx="3">
                  <c:v>California</c:v>
                </c:pt>
              </c:strCache>
            </c:strRef>
          </c:cat>
          <c:val>
            <c:numRef>
              <c:f>Sheet1!$C$2:$C$5</c:f>
              <c:numCache>
                <c:formatCode>General</c:formatCode>
                <c:ptCount val="4"/>
                <c:pt idx="0">
                  <c:v>9.5</c:v>
                </c:pt>
                <c:pt idx="1">
                  <c:v>9.6</c:v>
                </c:pt>
                <c:pt idx="2">
                  <c:v>12.9</c:v>
                </c:pt>
                <c:pt idx="3">
                  <c:v>20.5</c:v>
                </c:pt>
              </c:numCache>
            </c:numRef>
          </c:val>
          <c:extLst>
            <c:ext xmlns:c16="http://schemas.microsoft.com/office/drawing/2014/chart" uri="{C3380CC4-5D6E-409C-BE32-E72D297353CC}">
              <c16:uniqueId val="{00000001-E38E-4E34-AA6C-1DE1833C72B8}"/>
            </c:ext>
          </c:extLst>
        </c:ser>
        <c:ser>
          <c:idx val="2"/>
          <c:order val="2"/>
          <c:tx>
            <c:strRef>
              <c:f>Sheet1!$D$1</c:f>
              <c:strCache>
                <c:ptCount val="1"/>
                <c:pt idx="0">
                  <c:v>Proposed</c:v>
                </c:pt>
              </c:strCache>
            </c:strRef>
          </c:tx>
          <c:spPr>
            <a:solidFill>
              <a:srgbClr val="278242"/>
            </a:solidFill>
            <a:ln>
              <a:noFill/>
            </a:ln>
            <a:effectLst/>
          </c:spPr>
          <c:invertIfNegative val="0"/>
          <c:dPt>
            <c:idx val="0"/>
            <c:invertIfNegative val="0"/>
            <c:bubble3D val="0"/>
            <c:spPr>
              <a:solidFill>
                <a:srgbClr val="278242"/>
              </a:solidFill>
              <a:ln>
                <a:noFill/>
              </a:ln>
              <a:effectLst/>
            </c:spPr>
            <c:extLst>
              <c:ext xmlns:c16="http://schemas.microsoft.com/office/drawing/2014/chart" uri="{C3380CC4-5D6E-409C-BE32-E72D297353CC}">
                <c16:uniqueId val="{00000006-E38E-4E34-AA6C-1DE1833C72B8}"/>
              </c:ext>
            </c:extLst>
          </c:dPt>
          <c:dLbls>
            <c:spPr>
              <a:noFill/>
              <a:ln>
                <a:noFill/>
              </a:ln>
              <a:effectLst/>
            </c:spPr>
            <c:txPr>
              <a:bodyPr rot="0" spcFirstLastPara="1" vertOverflow="ellipsis" vert="horz" wrap="square" anchor="ctr" anchorCtr="1"/>
              <a:lstStyle/>
              <a:p>
                <a:pPr>
                  <a:defRPr sz="1197" b="0" i="0" u="none" strike="noStrike" kern="1200" baseline="0">
                    <a:solidFill>
                      <a:srgbClr val="1F497D"/>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Benton PUD</c:v>
                </c:pt>
                <c:pt idx="1">
                  <c:v>Washington</c:v>
                </c:pt>
                <c:pt idx="2">
                  <c:v>United States</c:v>
                </c:pt>
                <c:pt idx="3">
                  <c:v>California</c:v>
                </c:pt>
              </c:strCache>
            </c:strRef>
          </c:cat>
          <c:val>
            <c:numRef>
              <c:f>Sheet1!$D$2:$D$5</c:f>
              <c:numCache>
                <c:formatCode>General</c:formatCode>
                <c:ptCount val="4"/>
                <c:pt idx="0">
                  <c:v>9.9</c:v>
                </c:pt>
                <c:pt idx="1">
                  <c:v>14.1</c:v>
                </c:pt>
                <c:pt idx="2">
                  <c:v>17.8</c:v>
                </c:pt>
                <c:pt idx="3">
                  <c:v>32.1</c:v>
                </c:pt>
              </c:numCache>
            </c:numRef>
          </c:val>
          <c:extLst>
            <c:ext xmlns:c16="http://schemas.microsoft.com/office/drawing/2014/chart" uri="{C3380CC4-5D6E-409C-BE32-E72D297353CC}">
              <c16:uniqueId val="{00000002-E38E-4E34-AA6C-1DE1833C72B8}"/>
            </c:ext>
          </c:extLst>
        </c:ser>
        <c:dLbls>
          <c:showLegendKey val="0"/>
          <c:showVal val="0"/>
          <c:showCatName val="0"/>
          <c:showSerName val="0"/>
          <c:showPercent val="0"/>
          <c:showBubbleSize val="0"/>
        </c:dLbls>
        <c:gapWidth val="12"/>
        <c:overlap val="-21"/>
        <c:axId val="1222769744"/>
        <c:axId val="1222767944"/>
      </c:barChart>
      <c:catAx>
        <c:axId val="1222769744"/>
        <c:scaling>
          <c:orientation val="minMax"/>
        </c:scaling>
        <c:delete val="0"/>
        <c:axPos val="l"/>
        <c:numFmt formatCode="General" sourceLinked="1"/>
        <c:majorTickMark val="none"/>
        <c:minorTickMark val="none"/>
        <c:tickLblPos val="nextTo"/>
        <c:spPr>
          <a:noFill/>
          <a:ln w="22225" cap="flat" cmpd="sng" algn="ctr">
            <a:solidFill>
              <a:schemeClr val="tx1">
                <a:lumMod val="85000"/>
                <a:lumOff val="15000"/>
              </a:schemeClr>
            </a:solidFill>
            <a:round/>
          </a:ln>
          <a:effectLst/>
        </c:spPr>
        <c:txPr>
          <a:bodyPr rot="-60000000" spcFirstLastPara="1" vertOverflow="ellipsis" vert="horz" wrap="square" anchor="ctr" anchorCtr="1"/>
          <a:lstStyle/>
          <a:p>
            <a:pPr>
              <a:defRPr sz="1197" b="0" i="0" u="none" strike="noStrike" kern="1200" baseline="0">
                <a:solidFill>
                  <a:srgbClr val="1F497D"/>
                </a:solidFill>
                <a:latin typeface="+mn-lt"/>
                <a:ea typeface="+mn-ea"/>
                <a:cs typeface="+mn-cs"/>
              </a:defRPr>
            </a:pPr>
            <a:endParaRPr lang="en-US"/>
          </a:p>
        </c:txPr>
        <c:crossAx val="1222767944"/>
        <c:crosses val="autoZero"/>
        <c:auto val="1"/>
        <c:lblAlgn val="ctr"/>
        <c:lblOffset val="100"/>
        <c:noMultiLvlLbl val="0"/>
      </c:catAx>
      <c:valAx>
        <c:axId val="1222767944"/>
        <c:scaling>
          <c:orientation val="minMax"/>
        </c:scaling>
        <c:delete val="0"/>
        <c:axPos val="b"/>
        <c:majorGridlines>
          <c:spPr>
            <a:ln w="19050" cap="flat" cmpd="sng" algn="ctr">
              <a:solidFill>
                <a:schemeClr val="bg1">
                  <a:lumMod val="85000"/>
                </a:schemeClr>
              </a:solidFill>
              <a:round/>
            </a:ln>
            <a:effectLst/>
          </c:spPr>
        </c:majorGridlines>
        <c:title>
          <c:tx>
            <c:rich>
              <a:bodyPr rot="0" spcFirstLastPara="1" vertOverflow="ellipsis" vert="horz" wrap="square" anchor="ctr" anchorCtr="1"/>
              <a:lstStyle/>
              <a:p>
                <a:pPr>
                  <a:defRPr sz="1330" b="0" i="0" u="none" strike="noStrike" kern="1200" baseline="0">
                    <a:solidFill>
                      <a:srgbClr val="1F497D"/>
                    </a:solidFill>
                    <a:latin typeface="+mn-lt"/>
                    <a:ea typeface="+mn-ea"/>
                    <a:cs typeface="+mn-cs"/>
                  </a:defRPr>
                </a:pPr>
                <a:r>
                  <a:rPr lang="en-US"/>
                  <a:t>Cents per kilowatt-hour (kWh) includes all charges</a:t>
                </a:r>
              </a:p>
            </c:rich>
          </c:tx>
          <c:layout>
            <c:manualLayout>
              <c:xMode val="edge"/>
              <c:yMode val="edge"/>
              <c:x val="0.34307408565751712"/>
              <c:y val="0.94741693451519216"/>
            </c:manualLayout>
          </c:layout>
          <c:overlay val="0"/>
          <c:spPr>
            <a:noFill/>
            <a:ln>
              <a:noFill/>
            </a:ln>
            <a:effectLst/>
          </c:spPr>
          <c:txPr>
            <a:bodyPr rot="0" spcFirstLastPara="1" vertOverflow="ellipsis" vert="horz" wrap="square" anchor="ctr" anchorCtr="1"/>
            <a:lstStyle/>
            <a:p>
              <a:pPr>
                <a:defRPr sz="1330" b="0" i="0" u="none" strike="noStrike" kern="1200" baseline="0">
                  <a:solidFill>
                    <a:srgbClr val="1F497D"/>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1F497D"/>
                </a:solidFill>
                <a:latin typeface="+mn-lt"/>
                <a:ea typeface="+mn-ea"/>
                <a:cs typeface="+mn-cs"/>
              </a:defRPr>
            </a:pPr>
            <a:endParaRPr lang="en-US"/>
          </a:p>
        </c:txPr>
        <c:crossAx val="1222769744"/>
        <c:crosses val="autoZero"/>
        <c:crossBetween val="between"/>
      </c:valAx>
      <c:spPr>
        <a:noFill/>
        <a:ln>
          <a:noFill/>
        </a:ln>
        <a:effectLst/>
      </c:spPr>
    </c:plotArea>
    <c:legend>
      <c:legendPos val="r"/>
      <c:layout>
        <c:manualLayout>
          <c:xMode val="edge"/>
          <c:yMode val="edge"/>
          <c:x val="0.86430203807301864"/>
          <c:y val="0.36939353092079069"/>
          <c:w val="0.1141798537605301"/>
          <c:h val="0.20017997149978145"/>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1F497D"/>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rgbClr val="1F497D"/>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800"/>
            </a:pPr>
            <a:r>
              <a:rPr lang="en-US" sz="2800" dirty="0"/>
              <a:t>2026 vs</a:t>
            </a:r>
            <a:r>
              <a:rPr lang="en-US" sz="2800" baseline="0" dirty="0"/>
              <a:t> 2025 </a:t>
            </a:r>
            <a:r>
              <a:rPr lang="en-US" sz="2800" dirty="0"/>
              <a:t>COSA Results </a:t>
            </a:r>
          </a:p>
        </c:rich>
      </c:tx>
      <c:layout>
        <c:manualLayout>
          <c:xMode val="edge"/>
          <c:yMode val="edge"/>
          <c:x val="0.38223281845218121"/>
          <c:y val="1.3316379051685796E-2"/>
        </c:manualLayout>
      </c:layout>
      <c:overlay val="1"/>
    </c:title>
    <c:autoTitleDeleted val="0"/>
    <c:plotArea>
      <c:layout>
        <c:manualLayout>
          <c:layoutTarget val="inner"/>
          <c:xMode val="edge"/>
          <c:yMode val="edge"/>
          <c:x val="9.1426399825021876E-2"/>
          <c:y val="9.3570516111879762E-2"/>
          <c:w val="0.88346237970253716"/>
          <c:h val="0.63050091991127943"/>
        </c:manualLayout>
      </c:layout>
      <c:barChart>
        <c:barDir val="col"/>
        <c:grouping val="clustered"/>
        <c:varyColors val="0"/>
        <c:ser>
          <c:idx val="0"/>
          <c:order val="0"/>
          <c:tx>
            <c:strRef>
              <c:f>Sheet1!$B$5</c:f>
              <c:strCache>
                <c:ptCount val="1"/>
                <c:pt idx="0">
                  <c:v>2026 COSA Results (% of COSA)</c:v>
                </c:pt>
              </c:strCache>
            </c:strRef>
          </c:tx>
          <c:spPr>
            <a:solidFill>
              <a:srgbClr val="247C3E"/>
            </a:solidFill>
            <a:scene3d>
              <a:camera prst="orthographicFront"/>
              <a:lightRig rig="threePt" dir="t"/>
            </a:scene3d>
            <a:sp3d>
              <a:bevelT w="190500" h="38100"/>
            </a:sp3d>
          </c:spPr>
          <c:invertIfNegative val="0"/>
          <c:dPt>
            <c:idx val="9"/>
            <c:invertIfNegative val="0"/>
            <c:bubble3D val="0"/>
            <c:extLst>
              <c:ext xmlns:c16="http://schemas.microsoft.com/office/drawing/2014/chart" uri="{C3380CC4-5D6E-409C-BE32-E72D297353CC}">
                <c16:uniqueId val="{00000000-BE17-4FDF-B251-D4B5425F795A}"/>
              </c:ext>
            </c:extLst>
          </c:dPt>
          <c:dLbls>
            <c:spPr>
              <a:noFill/>
              <a:ln>
                <a:noFill/>
              </a:ln>
              <a:effectLst/>
            </c:spPr>
            <c:txPr>
              <a:bodyPr rot="-5400000" vert="horz" wrap="square" lIns="38100" tIns="19050" rIns="38100" bIns="19050" anchor="ctr">
                <a:spAutoFit/>
              </a:bodyPr>
              <a:lstStyle/>
              <a:p>
                <a:pPr>
                  <a:defRPr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Sheet1!$A$6:$A$19</c:f>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extLst/>
            </c:strRef>
          </c:cat>
          <c:val>
            <c:numRef>
              <c:f>Sheet1!$B$6:$B$19</c:f>
              <c:numCache>
                <c:formatCode>0.0%</c:formatCode>
                <c:ptCount val="11"/>
                <c:pt idx="0">
                  <c:v>0.9714706985432372</c:v>
                </c:pt>
                <c:pt idx="1">
                  <c:v>0.95404732646288404</c:v>
                </c:pt>
                <c:pt idx="2">
                  <c:v>1.1046363223871929</c:v>
                </c:pt>
                <c:pt idx="3">
                  <c:v>1.119732226780515</c:v>
                </c:pt>
                <c:pt idx="4">
                  <c:v>1.0657669539737653</c:v>
                </c:pt>
                <c:pt idx="5">
                  <c:v>0.88198968075291306</c:v>
                </c:pt>
                <c:pt idx="6">
                  <c:v>0.89118806610473211</c:v>
                </c:pt>
                <c:pt idx="7">
                  <c:v>0.91540458060548258</c:v>
                </c:pt>
                <c:pt idx="8">
                  <c:v>1.0861182646084344</c:v>
                </c:pt>
                <c:pt idx="9">
                  <c:v>1.080548151035059</c:v>
                </c:pt>
                <c:pt idx="10">
                  <c:v>0.83963704390743443</c:v>
                </c:pt>
              </c:numCache>
              <c:extLst/>
            </c:numRef>
          </c:val>
          <c:extLst>
            <c:ext xmlns:c16="http://schemas.microsoft.com/office/drawing/2014/chart" uri="{C3380CC4-5D6E-409C-BE32-E72D297353CC}">
              <c16:uniqueId val="{00000004-8EA2-4CD6-A3F5-60592425C2C1}"/>
            </c:ext>
          </c:extLst>
        </c:ser>
        <c:ser>
          <c:idx val="1"/>
          <c:order val="1"/>
          <c:tx>
            <c:strRef>
              <c:f>Sheet1!$C$5</c:f>
              <c:strCache>
                <c:ptCount val="1"/>
                <c:pt idx="0">
                  <c:v>2025 COSA Results (% of COSA)</c:v>
                </c:pt>
              </c:strCache>
            </c:strRef>
          </c:tx>
          <c:spPr>
            <a:solidFill>
              <a:srgbClr val="1A2B3D"/>
            </a:solidFill>
            <a:scene3d>
              <a:camera prst="orthographicFront"/>
              <a:lightRig rig="threePt" dir="t"/>
            </a:scene3d>
            <a:sp3d>
              <a:bevelT w="190500" h="38100"/>
            </a:sp3d>
          </c:spPr>
          <c:invertIfNegative val="0"/>
          <c:dLbls>
            <c:spPr>
              <a:noFill/>
              <a:ln>
                <a:noFill/>
              </a:ln>
              <a:effectLst/>
            </c:spPr>
            <c:txPr>
              <a:bodyPr rot="-5400000" vert="horz" wrap="square" lIns="38100" tIns="19050" rIns="38100" bIns="19050" anchor="ctr">
                <a:spAutoFit/>
              </a:bodyPr>
              <a:lstStyle/>
              <a:p>
                <a:pPr>
                  <a:defRPr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Sheet1!$A$6:$A$19</c:f>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extLst/>
            </c:strRef>
          </c:cat>
          <c:val>
            <c:numRef>
              <c:f>Sheet1!$C$6:$C$19</c:f>
              <c:numCache>
                <c:formatCode>0.0%</c:formatCode>
                <c:ptCount val="11"/>
                <c:pt idx="0">
                  <c:v>0.97099999999999997</c:v>
                </c:pt>
                <c:pt idx="1">
                  <c:v>0.96</c:v>
                </c:pt>
                <c:pt idx="2">
                  <c:v>1.1659999999999999</c:v>
                </c:pt>
                <c:pt idx="3">
                  <c:v>1.194</c:v>
                </c:pt>
                <c:pt idx="4">
                  <c:v>1.1399999999999999</c:v>
                </c:pt>
                <c:pt idx="5">
                  <c:v>0.86399999999999999</c:v>
                </c:pt>
                <c:pt idx="6">
                  <c:v>0.89100000000000001</c:v>
                </c:pt>
                <c:pt idx="7">
                  <c:v>0.92300000000000004</c:v>
                </c:pt>
                <c:pt idx="8">
                  <c:v>1.022</c:v>
                </c:pt>
                <c:pt idx="9">
                  <c:v>0.86</c:v>
                </c:pt>
                <c:pt idx="10">
                  <c:v>0.76100000000000001</c:v>
                </c:pt>
              </c:numCache>
              <c:extLst/>
            </c:numRef>
          </c:val>
          <c:extLst>
            <c:ext xmlns:c16="http://schemas.microsoft.com/office/drawing/2014/chart" uri="{C3380CC4-5D6E-409C-BE32-E72D297353CC}">
              <c16:uniqueId val="{00000005-8EA2-4CD6-A3F5-60592425C2C1}"/>
            </c:ext>
          </c:extLst>
        </c:ser>
        <c:dLbls>
          <c:showLegendKey val="0"/>
          <c:showVal val="0"/>
          <c:showCatName val="0"/>
          <c:showSerName val="0"/>
          <c:showPercent val="0"/>
          <c:showBubbleSize val="0"/>
        </c:dLbls>
        <c:gapWidth val="113"/>
        <c:axId val="153137920"/>
        <c:axId val="153139456"/>
        <c:extLst>
          <c:ext xmlns:c15="http://schemas.microsoft.com/office/drawing/2012/chart" uri="{02D57815-91ED-43cb-92C2-25804820EDAC}">
            <c15:filteredBarSeries>
              <c15:ser>
                <c:idx val="5"/>
                <c:order val="5"/>
                <c:tx>
                  <c:strRef>
                    <c:extLst>
                      <c:ext uri="{02D57815-91ED-43cb-92C2-25804820EDAC}">
                        <c15:formulaRef>
                          <c15:sqref>Sheet1!$G$5</c15:sqref>
                        </c15:formulaRef>
                      </c:ext>
                    </c:extLst>
                    <c:strCache>
                      <c:ptCount val="1"/>
                      <c:pt idx="0">
                        <c:v> Est Revenue </c:v>
                      </c:pt>
                    </c:strCache>
                  </c:strRef>
                </c:tx>
                <c:spPr>
                  <a:noFill/>
                </c:spPr>
                <c:invertIfNegative val="0"/>
                <c:dLbls>
                  <c:dLbl>
                    <c:idx val="0"/>
                    <c:layout>
                      <c:manualLayout>
                        <c:x val="-2.2851776304201299E-3"/>
                        <c:y val="0.28513043251748904"/>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1-12AC-496B-B606-4FD74B94FF84}"/>
                      </c:ext>
                    </c:extLst>
                  </c:dLbl>
                  <c:dLbl>
                    <c:idx val="1"/>
                    <c:layout>
                      <c:manualLayout>
                        <c:x val="-1.2171601005888424E-4"/>
                        <c:y val="0.25171010879747768"/>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2-12AC-496B-B606-4FD74B94FF84}"/>
                      </c:ext>
                    </c:extLst>
                  </c:dLbl>
                  <c:dLbl>
                    <c:idx val="5"/>
                    <c:layout>
                      <c:manualLayout>
                        <c:x val="2.0417456103023019E-3"/>
                        <c:y val="0.11296240375181016"/>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3-12AC-496B-B606-4FD74B94FF84}"/>
                      </c:ext>
                    </c:extLst>
                  </c:dLbl>
                  <c:dLbl>
                    <c:idx val="6"/>
                    <c:layout>
                      <c:manualLayout>
                        <c:x val="-1.2171601005890408E-4"/>
                        <c:y val="0.10625472135901817"/>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4-12AC-496B-B606-4FD74B94FF84}"/>
                      </c:ext>
                    </c:extLst>
                  </c:dLbl>
                  <c:dLbl>
                    <c:idx val="7"/>
                    <c:layout>
                      <c:manualLayout>
                        <c:x val="9.6001480012177832E-4"/>
                        <c:y val="0.280229384484324"/>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5-12AC-496B-B606-4FD74B94FF84}"/>
                      </c:ext>
                    </c:extLst>
                  </c:dLbl>
                  <c:dLbl>
                    <c:idx val="9"/>
                    <c:layout>
                      <c:manualLayout>
                        <c:x val="-1.2171601005890408E-4"/>
                        <c:y val="1.2654737567208425E-2"/>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6-12AC-496B-B606-4FD74B94FF84}"/>
                      </c:ext>
                    </c:extLst>
                  </c:dLbl>
                  <c:dLbl>
                    <c:idx val="10"/>
                    <c:layout>
                      <c:manualLayout>
                        <c:x val="9.6001480012169896E-4"/>
                        <c:y val="8.378553862807317E-2"/>
                      </c:manualLayout>
                    </c:layout>
                    <c:numFmt formatCode="&quot;$&quot;0.0&quot;M&quot;;\(&quot;$&quot;0.0&quot;M&quot;\)" sourceLinked="0"/>
                    <c:spPr>
                      <a:noFill/>
                      <a:ln>
                        <a:noFill/>
                      </a:ln>
                      <a:effectLst/>
                    </c:spPr>
                    <c:txPr>
                      <a:bodyPr wrap="square" lIns="38100" tIns="19050" rIns="38100" bIns="19050" anchor="ctr">
                        <a:noAutofit/>
                      </a:bodyPr>
                      <a:lstStyle/>
                      <a:p>
                        <a:pPr>
                          <a:defRPr sz="1400" b="1">
                            <a:solidFill>
                              <a:schemeClr val="bg1"/>
                            </a:solidFill>
                          </a:defRPr>
                        </a:pPr>
                        <a:endParaRPr lang="en-US"/>
                      </a:p>
                    </c:txPr>
                    <c:showLegendKey val="0"/>
                    <c:showVal val="1"/>
                    <c:showCatName val="0"/>
                    <c:showSerName val="0"/>
                    <c:showPercent val="0"/>
                    <c:showBubbleSize val="0"/>
                    <c:separator>
</c:separator>
                    <c:extLst>
                      <c:ext uri="{CE6537A1-D6FC-4f65-9D91-7224C49458BB}">
                        <c15:layout>
                          <c:manualLayout>
                            <c:w val="5.6006570109273547E-2"/>
                            <c:h val="6.1863575275949267E-2"/>
                          </c:manualLayout>
                        </c15:layout>
                      </c:ext>
                      <c:ext xmlns:c16="http://schemas.microsoft.com/office/drawing/2014/chart" uri="{C3380CC4-5D6E-409C-BE32-E72D297353CC}">
                        <c16:uniqueId val="{00000007-12AC-496B-B606-4FD74B94FF84}"/>
                      </c:ext>
                    </c:extLst>
                  </c:dLbl>
                  <c:numFmt formatCode="&quot;$&quot;0.0&quot;M&quot;;\(&quot;$&quot;0.0&quot;M&quot;\)" sourceLinked="0"/>
                  <c:spPr>
                    <a:noFill/>
                    <a:ln>
                      <a:noFill/>
                    </a:ln>
                    <a:effectLst/>
                  </c:spPr>
                  <c:txPr>
                    <a:bodyPr wrap="square" lIns="38100" tIns="19050" rIns="38100" bIns="19050" anchor="ctr">
                      <a:spAutoFit/>
                    </a:bodyPr>
                    <a:lstStyle/>
                    <a:p>
                      <a:pPr>
                        <a:defRPr sz="1400" b="1">
                          <a:solidFill>
                            <a:schemeClr val="bg1"/>
                          </a:solidFill>
                        </a:defRPr>
                      </a:pPr>
                      <a:endParaRPr lang="en-US"/>
                    </a:p>
                  </c:txPr>
                  <c:showLegendKey val="0"/>
                  <c:showVal val="1"/>
                  <c:showCatName val="0"/>
                  <c:showSerName val="0"/>
                  <c:showPercent val="0"/>
                  <c:showBubbleSize val="0"/>
                  <c:separator>
</c:separator>
                  <c:showLeaderLines val="0"/>
                  <c:extLst>
                    <c:ext uri="{CE6537A1-D6FC-4f65-9D91-7224C49458BB}">
                      <c15:showLeaderLines val="1"/>
                    </c:ext>
                  </c:extLst>
                </c:dLbls>
                <c:cat>
                  <c:strRef>
                    <c:extLst>
                      <c:ext uri="{02D57815-91ED-43cb-92C2-25804820EDAC}">
                        <c15:formulaRef>
                          <c15:sqref>Sheet1!$A$6:$A$19</c15:sqref>
                        </c15:formulaRef>
                      </c:ext>
                    </c:extLst>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strRef>
                </c:cat>
                <c:val>
                  <c:numRef>
                    <c:extLst>
                      <c:ext uri="{02D57815-91ED-43cb-92C2-25804820EDAC}">
                        <c15:formulaRef>
                          <c15:sqref>Sheet1!$G$6:$G$19</c15:sqref>
                        </c15:formulaRef>
                      </c:ext>
                    </c:extLst>
                    <c:numCache>
                      <c:formatCode>_("$"* #,##0_);_("$"* \(#,##0\);_("$"* "-"??_);_(@_)</c:formatCode>
                      <c:ptCount val="11"/>
                      <c:pt idx="0">
                        <c:v>-2212672.9110437483</c:v>
                      </c:pt>
                      <c:pt idx="1">
                        <c:v>-552742.59760422073</c:v>
                      </c:pt>
                      <c:pt idx="2">
                        <c:v>1604947.9362839684</c:v>
                      </c:pt>
                      <c:pt idx="3">
                        <c:v>1445114.8695732113</c:v>
                      </c:pt>
                      <c:pt idx="4">
                        <c:v>235961.48533532303</c:v>
                      </c:pt>
                      <c:pt idx="5">
                        <c:v>-166063.7060802842</c:v>
                      </c:pt>
                      <c:pt idx="6">
                        <c:v>-148323.22646306455</c:v>
                      </c:pt>
                      <c:pt idx="7">
                        <c:v>-2360349.5164378174</c:v>
                      </c:pt>
                      <c:pt idx="8">
                        <c:v>19611.269029642135</c:v>
                      </c:pt>
                      <c:pt idx="9">
                        <c:v>24325.813941797067</c:v>
                      </c:pt>
                      <c:pt idx="10">
                        <c:v>-52871.025743749226</c:v>
                      </c:pt>
                    </c:numCache>
                  </c:numRef>
                </c:val>
                <c:extLst>
                  <c:ext xmlns:c16="http://schemas.microsoft.com/office/drawing/2014/chart" uri="{C3380CC4-5D6E-409C-BE32-E72D297353CC}">
                    <c16:uniqueId val="{00000001-DEE2-4922-9886-87211CB2B721}"/>
                  </c:ext>
                </c:extLst>
              </c15:ser>
            </c15:filteredBarSeries>
          </c:ext>
        </c:extLst>
      </c:barChart>
      <c:lineChart>
        <c:grouping val="standard"/>
        <c:varyColors val="0"/>
        <c:ser>
          <c:idx val="2"/>
          <c:order val="2"/>
          <c:tx>
            <c:strRef>
              <c:f>Sheet1!$D$5</c:f>
              <c:strCache>
                <c:ptCount val="1"/>
                <c:pt idx="0">
                  <c:v>+/- 10% Targeted Range</c:v>
                </c:pt>
              </c:strCache>
            </c:strRef>
          </c:tx>
          <c:spPr>
            <a:ln w="38100">
              <a:solidFill>
                <a:srgbClr val="0000FF"/>
              </a:solidFill>
              <a:prstDash val="dash"/>
            </a:ln>
          </c:spPr>
          <c:marker>
            <c:symbol val="none"/>
          </c:marker>
          <c:cat>
            <c:strRef>
              <c:f>Sheet1!$A$6:$A$19</c:f>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extLst/>
            </c:strRef>
          </c:cat>
          <c:val>
            <c:numRef>
              <c:f>Sheet1!$D$6:$D$19</c:f>
              <c:numCache>
                <c:formatCode>0.0%</c:formatCode>
                <c:ptCount val="11"/>
                <c:pt idx="0">
                  <c:v>0.9</c:v>
                </c:pt>
                <c:pt idx="1">
                  <c:v>0.9</c:v>
                </c:pt>
                <c:pt idx="2">
                  <c:v>0.9</c:v>
                </c:pt>
                <c:pt idx="3">
                  <c:v>0.9</c:v>
                </c:pt>
                <c:pt idx="4">
                  <c:v>0.9</c:v>
                </c:pt>
                <c:pt idx="5">
                  <c:v>0.9</c:v>
                </c:pt>
                <c:pt idx="6">
                  <c:v>0.9</c:v>
                </c:pt>
                <c:pt idx="7">
                  <c:v>0.9</c:v>
                </c:pt>
                <c:pt idx="8">
                  <c:v>0.9</c:v>
                </c:pt>
                <c:pt idx="9">
                  <c:v>0.9</c:v>
                </c:pt>
                <c:pt idx="10">
                  <c:v>0.9</c:v>
                </c:pt>
              </c:numCache>
              <c:extLst/>
            </c:numRef>
          </c:val>
          <c:smooth val="0"/>
          <c:extLst>
            <c:ext xmlns:c16="http://schemas.microsoft.com/office/drawing/2014/chart" uri="{C3380CC4-5D6E-409C-BE32-E72D297353CC}">
              <c16:uniqueId val="{00000006-8EA2-4CD6-A3F5-60592425C2C1}"/>
            </c:ext>
          </c:extLst>
        </c:ser>
        <c:ser>
          <c:idx val="3"/>
          <c:order val="3"/>
          <c:tx>
            <c:strRef>
              <c:f>Sheet1!$E$5</c:f>
              <c:strCache>
                <c:ptCount val="1"/>
                <c:pt idx="0">
                  <c:v>+/- 10%</c:v>
                </c:pt>
              </c:strCache>
            </c:strRef>
          </c:tx>
          <c:spPr>
            <a:ln w="38100">
              <a:solidFill>
                <a:srgbClr val="0000FF"/>
              </a:solidFill>
              <a:prstDash val="dash"/>
            </a:ln>
          </c:spPr>
          <c:marker>
            <c:symbol val="none"/>
          </c:marker>
          <c:cat>
            <c:strRef>
              <c:f>Sheet1!$A$6:$A$19</c:f>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extLst/>
            </c:strRef>
          </c:cat>
          <c:val>
            <c:numRef>
              <c:f>Sheet1!$E$6:$E$19</c:f>
              <c:numCache>
                <c:formatCode>0.0%</c:formatCode>
                <c:ptCount val="11"/>
                <c:pt idx="0">
                  <c:v>1.1000000000000001</c:v>
                </c:pt>
                <c:pt idx="1">
                  <c:v>1.1000000000000001</c:v>
                </c:pt>
                <c:pt idx="2">
                  <c:v>1.1000000000000001</c:v>
                </c:pt>
                <c:pt idx="3">
                  <c:v>1.1000000000000001</c:v>
                </c:pt>
                <c:pt idx="4">
                  <c:v>1.1000000000000001</c:v>
                </c:pt>
                <c:pt idx="5">
                  <c:v>1.1000000000000001</c:v>
                </c:pt>
                <c:pt idx="6">
                  <c:v>1.1000000000000001</c:v>
                </c:pt>
                <c:pt idx="7">
                  <c:v>1.1000000000000001</c:v>
                </c:pt>
                <c:pt idx="8">
                  <c:v>1.1000000000000001</c:v>
                </c:pt>
                <c:pt idx="9">
                  <c:v>1.1000000000000001</c:v>
                </c:pt>
                <c:pt idx="10">
                  <c:v>1.1000000000000001</c:v>
                </c:pt>
              </c:numCache>
              <c:extLst/>
            </c:numRef>
          </c:val>
          <c:smooth val="0"/>
          <c:extLst>
            <c:ext xmlns:c16="http://schemas.microsoft.com/office/drawing/2014/chart" uri="{C3380CC4-5D6E-409C-BE32-E72D297353CC}">
              <c16:uniqueId val="{00000001-50C5-491E-A58B-9702DEA214C8}"/>
            </c:ext>
          </c:extLst>
        </c:ser>
        <c:ser>
          <c:idx val="4"/>
          <c:order val="4"/>
          <c:tx>
            <c:strRef>
              <c:f>Sheet1!$F$5</c:f>
              <c:strCache>
                <c:ptCount val="1"/>
                <c:pt idx="0">
                  <c:v>Goal</c:v>
                </c:pt>
              </c:strCache>
            </c:strRef>
          </c:tx>
          <c:spPr>
            <a:ln>
              <a:solidFill>
                <a:srgbClr val="CFA82F"/>
              </a:solidFill>
              <a:prstDash val="dash"/>
            </a:ln>
          </c:spPr>
          <c:marker>
            <c:symbol val="none"/>
          </c:marker>
          <c:cat>
            <c:strRef>
              <c:f>Sheet1!$A$6:$A$19</c:f>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extLst/>
            </c:strRef>
          </c:cat>
          <c:val>
            <c:numRef>
              <c:f>Sheet1!$F$6:$F$19</c:f>
              <c:numCache>
                <c:formatCode>0%</c:formatCode>
                <c:ptCount val="11"/>
                <c:pt idx="0">
                  <c:v>1</c:v>
                </c:pt>
                <c:pt idx="1">
                  <c:v>1</c:v>
                </c:pt>
                <c:pt idx="2">
                  <c:v>1</c:v>
                </c:pt>
                <c:pt idx="3">
                  <c:v>1</c:v>
                </c:pt>
                <c:pt idx="4">
                  <c:v>1</c:v>
                </c:pt>
                <c:pt idx="5">
                  <c:v>1</c:v>
                </c:pt>
                <c:pt idx="6">
                  <c:v>1</c:v>
                </c:pt>
                <c:pt idx="7">
                  <c:v>1</c:v>
                </c:pt>
                <c:pt idx="8">
                  <c:v>1</c:v>
                </c:pt>
                <c:pt idx="9">
                  <c:v>1</c:v>
                </c:pt>
                <c:pt idx="10">
                  <c:v>1</c:v>
                </c:pt>
              </c:numCache>
              <c:extLst/>
            </c:numRef>
          </c:val>
          <c:smooth val="0"/>
          <c:extLst>
            <c:ext xmlns:c16="http://schemas.microsoft.com/office/drawing/2014/chart" uri="{C3380CC4-5D6E-409C-BE32-E72D297353CC}">
              <c16:uniqueId val="{00000000-9207-470D-B114-DF8EA6D6812B}"/>
            </c:ext>
          </c:extLst>
        </c:ser>
        <c:dLbls>
          <c:showLegendKey val="0"/>
          <c:showVal val="0"/>
          <c:showCatName val="0"/>
          <c:showSerName val="0"/>
          <c:showPercent val="0"/>
          <c:showBubbleSize val="0"/>
        </c:dLbls>
        <c:marker val="1"/>
        <c:smooth val="0"/>
        <c:axId val="153137920"/>
        <c:axId val="153139456"/>
      </c:lineChart>
      <c:catAx>
        <c:axId val="153137920"/>
        <c:scaling>
          <c:orientation val="minMax"/>
        </c:scaling>
        <c:delete val="0"/>
        <c:axPos val="b"/>
        <c:minorGridlines>
          <c:spPr>
            <a:ln>
              <a:noFill/>
            </a:ln>
          </c:spPr>
        </c:minorGridlines>
        <c:numFmt formatCode="General" sourceLinked="0"/>
        <c:majorTickMark val="out"/>
        <c:minorTickMark val="none"/>
        <c:tickLblPos val="low"/>
        <c:txPr>
          <a:bodyPr rot="-1200000" vert="horz" anchor="ctr" anchorCtr="1"/>
          <a:lstStyle/>
          <a:p>
            <a:pPr>
              <a:defRPr sz="1600" b="0"/>
            </a:pPr>
            <a:endParaRPr lang="en-US"/>
          </a:p>
        </c:txPr>
        <c:crossAx val="153139456"/>
        <c:crosses val="autoZero"/>
        <c:auto val="1"/>
        <c:lblAlgn val="ctr"/>
        <c:lblOffset val="100"/>
        <c:noMultiLvlLbl val="0"/>
      </c:catAx>
      <c:valAx>
        <c:axId val="153139456"/>
        <c:scaling>
          <c:orientation val="minMax"/>
          <c:min val="0.5"/>
        </c:scaling>
        <c:delete val="0"/>
        <c:axPos val="l"/>
        <c:majorGridlines>
          <c:spPr>
            <a:ln>
              <a:prstDash val="dash"/>
            </a:ln>
          </c:spPr>
        </c:majorGridlines>
        <c:numFmt formatCode="0%" sourceLinked="0"/>
        <c:majorTickMark val="out"/>
        <c:minorTickMark val="none"/>
        <c:tickLblPos val="nextTo"/>
        <c:txPr>
          <a:bodyPr/>
          <a:lstStyle/>
          <a:p>
            <a:pPr>
              <a:defRPr b="1"/>
            </a:pPr>
            <a:endParaRPr lang="en-US"/>
          </a:p>
        </c:txPr>
        <c:crossAx val="153137920"/>
        <c:crosses val="autoZero"/>
        <c:crossBetween val="between"/>
      </c:valAx>
    </c:plotArea>
    <c:legend>
      <c:legendPos val="b"/>
      <c:legendEntry>
        <c:idx val="2"/>
        <c:delete val="1"/>
      </c:legendEntry>
      <c:legendEntry>
        <c:idx val="4"/>
        <c:delete val="1"/>
      </c:legendEntry>
      <c:overlay val="0"/>
      <c:txPr>
        <a:bodyPr/>
        <a:lstStyle/>
        <a:p>
          <a:pPr>
            <a:defRPr sz="1600" b="1"/>
          </a:pPr>
          <a:endParaRPr lang="en-US"/>
        </a:p>
      </c:txPr>
    </c:legend>
    <c:plotVisOnly val="1"/>
    <c:dispBlanksAs val="gap"/>
    <c:showDLblsOverMax val="0"/>
  </c:chart>
  <c:txPr>
    <a:bodyPr/>
    <a:lstStyle/>
    <a:p>
      <a:pPr>
        <a:defRPr sz="15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800"/>
            </a:pPr>
            <a:r>
              <a:rPr lang="en-US" sz="2800" dirty="0"/>
              <a:t>2026 vs</a:t>
            </a:r>
            <a:r>
              <a:rPr lang="en-US" sz="2800" baseline="0" dirty="0"/>
              <a:t> 2025 </a:t>
            </a:r>
            <a:r>
              <a:rPr lang="en-US" sz="2800" dirty="0"/>
              <a:t>COSA Results </a:t>
            </a:r>
          </a:p>
        </c:rich>
      </c:tx>
      <c:layout>
        <c:manualLayout>
          <c:xMode val="edge"/>
          <c:yMode val="edge"/>
          <c:x val="0.38223281845218121"/>
          <c:y val="1.3316379051685796E-2"/>
        </c:manualLayout>
      </c:layout>
      <c:overlay val="1"/>
    </c:title>
    <c:autoTitleDeleted val="0"/>
    <c:plotArea>
      <c:layout>
        <c:manualLayout>
          <c:layoutTarget val="inner"/>
          <c:xMode val="edge"/>
          <c:yMode val="edge"/>
          <c:x val="9.1426399825021876E-2"/>
          <c:y val="9.3570516111879762E-2"/>
          <c:w val="0.88346237970253716"/>
          <c:h val="0.63050091991127943"/>
        </c:manualLayout>
      </c:layout>
      <c:barChart>
        <c:barDir val="col"/>
        <c:grouping val="clustered"/>
        <c:varyColors val="0"/>
        <c:ser>
          <c:idx val="0"/>
          <c:order val="0"/>
          <c:tx>
            <c:strRef>
              <c:f>Sheet1!$B$5</c:f>
              <c:strCache>
                <c:ptCount val="1"/>
                <c:pt idx="0">
                  <c:v>2026 COSA Results (% of COSA)</c:v>
                </c:pt>
              </c:strCache>
            </c:strRef>
          </c:tx>
          <c:spPr>
            <a:solidFill>
              <a:srgbClr val="247C3E"/>
            </a:solidFill>
            <a:scene3d>
              <a:camera prst="orthographicFront"/>
              <a:lightRig rig="threePt" dir="t"/>
            </a:scene3d>
            <a:sp3d>
              <a:bevelT w="190500" h="38100"/>
            </a:sp3d>
          </c:spPr>
          <c:invertIfNegative val="0"/>
          <c:dPt>
            <c:idx val="9"/>
            <c:invertIfNegative val="0"/>
            <c:bubble3D val="0"/>
            <c:extLst>
              <c:ext xmlns:c16="http://schemas.microsoft.com/office/drawing/2014/chart" uri="{C3380CC4-5D6E-409C-BE32-E72D297353CC}">
                <c16:uniqueId val="{00000000-BE17-4FDF-B251-D4B5425F795A}"/>
              </c:ext>
            </c:extLst>
          </c:dPt>
          <c:dLbls>
            <c:spPr>
              <a:noFill/>
              <a:ln>
                <a:noFill/>
              </a:ln>
              <a:effectLst/>
            </c:spPr>
            <c:txPr>
              <a:bodyPr rot="-5400000" vert="horz" wrap="square" lIns="38100" tIns="19050" rIns="38100" bIns="19050" anchor="ctr">
                <a:spAutoFit/>
              </a:bodyPr>
              <a:lstStyle/>
              <a:p>
                <a:pPr>
                  <a:defRPr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(Sheet1!$A$6:$A$17,Sheet1!$A$19)</c:f>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strRef>
          </c:cat>
          <c:val>
            <c:numRef>
              <c:f>(Sheet1!$B$6:$B$17,Sheet1!$B$19)</c:f>
              <c:numCache>
                <c:formatCode>0.0%</c:formatCode>
                <c:ptCount val="11"/>
                <c:pt idx="0">
                  <c:v>0.94981209142595346</c:v>
                </c:pt>
                <c:pt idx="1">
                  <c:v>0.92858293866106534</c:v>
                </c:pt>
                <c:pt idx="2">
                  <c:v>1.0681978804204373</c:v>
                </c:pt>
                <c:pt idx="3">
                  <c:v>1.0786776036932477</c:v>
                </c:pt>
                <c:pt idx="4">
                  <c:v>1.0226002757300383</c:v>
                </c:pt>
                <c:pt idx="5">
                  <c:v>0.85903606715802927</c:v>
                </c:pt>
                <c:pt idx="6">
                  <c:v>0.8799784041056703</c:v>
                </c:pt>
                <c:pt idx="7">
                  <c:v>0.88921161107071833</c:v>
                </c:pt>
                <c:pt idx="8">
                  <c:v>1.0583314079508201</c:v>
                </c:pt>
                <c:pt idx="9">
                  <c:v>1.0765774963676542</c:v>
                </c:pt>
                <c:pt idx="10">
                  <c:v>0.82079489396741667</c:v>
                </c:pt>
              </c:numCache>
            </c:numRef>
          </c:val>
          <c:extLst>
            <c:ext xmlns:c16="http://schemas.microsoft.com/office/drawing/2014/chart" uri="{C3380CC4-5D6E-409C-BE32-E72D297353CC}">
              <c16:uniqueId val="{00000004-8EA2-4CD6-A3F5-60592425C2C1}"/>
            </c:ext>
          </c:extLst>
        </c:ser>
        <c:ser>
          <c:idx val="1"/>
          <c:order val="1"/>
          <c:tx>
            <c:strRef>
              <c:f>Sheet1!$C$5</c:f>
              <c:strCache>
                <c:ptCount val="1"/>
                <c:pt idx="0">
                  <c:v>2025 COSA Results (% of COSA)</c:v>
                </c:pt>
              </c:strCache>
            </c:strRef>
          </c:tx>
          <c:spPr>
            <a:solidFill>
              <a:srgbClr val="1A2B3D"/>
            </a:solidFill>
            <a:scene3d>
              <a:camera prst="orthographicFront"/>
              <a:lightRig rig="threePt" dir="t"/>
            </a:scene3d>
            <a:sp3d>
              <a:bevelT w="190500" h="38100"/>
            </a:sp3d>
          </c:spPr>
          <c:invertIfNegative val="0"/>
          <c:dLbls>
            <c:spPr>
              <a:noFill/>
              <a:ln>
                <a:noFill/>
              </a:ln>
              <a:effectLst/>
            </c:spPr>
            <c:txPr>
              <a:bodyPr rot="-5400000" vert="horz" wrap="square" lIns="38100" tIns="19050" rIns="38100" bIns="19050" anchor="ctr">
                <a:spAutoFit/>
              </a:bodyPr>
              <a:lstStyle/>
              <a:p>
                <a:pPr>
                  <a:defRPr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(Sheet1!$A$6:$A$17,Sheet1!$A$19)</c:f>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strRef>
          </c:cat>
          <c:val>
            <c:numRef>
              <c:f>(Sheet1!$C$6:$C$17,Sheet1!$C$19)</c:f>
              <c:numCache>
                <c:formatCode>0.0%</c:formatCode>
                <c:ptCount val="11"/>
                <c:pt idx="0">
                  <c:v>0.97099999999999997</c:v>
                </c:pt>
                <c:pt idx="1">
                  <c:v>0.96</c:v>
                </c:pt>
                <c:pt idx="2">
                  <c:v>1.1659999999999999</c:v>
                </c:pt>
                <c:pt idx="3">
                  <c:v>1.194</c:v>
                </c:pt>
                <c:pt idx="4">
                  <c:v>1.1399999999999999</c:v>
                </c:pt>
                <c:pt idx="5">
                  <c:v>0.86399999999999999</c:v>
                </c:pt>
                <c:pt idx="6">
                  <c:v>0.89100000000000001</c:v>
                </c:pt>
                <c:pt idx="7">
                  <c:v>0.92300000000000004</c:v>
                </c:pt>
                <c:pt idx="8">
                  <c:v>1.022</c:v>
                </c:pt>
                <c:pt idx="9">
                  <c:v>0.86</c:v>
                </c:pt>
                <c:pt idx="10">
                  <c:v>0.76100000000000001</c:v>
                </c:pt>
              </c:numCache>
            </c:numRef>
          </c:val>
          <c:extLst>
            <c:ext xmlns:c16="http://schemas.microsoft.com/office/drawing/2014/chart" uri="{C3380CC4-5D6E-409C-BE32-E72D297353CC}">
              <c16:uniqueId val="{00000005-8EA2-4CD6-A3F5-60592425C2C1}"/>
            </c:ext>
          </c:extLst>
        </c:ser>
        <c:dLbls>
          <c:showLegendKey val="0"/>
          <c:showVal val="0"/>
          <c:showCatName val="0"/>
          <c:showSerName val="0"/>
          <c:showPercent val="0"/>
          <c:showBubbleSize val="0"/>
        </c:dLbls>
        <c:gapWidth val="113"/>
        <c:axId val="153137920"/>
        <c:axId val="153139456"/>
        <c:extLst>
          <c:ext xmlns:c15="http://schemas.microsoft.com/office/drawing/2012/chart" uri="{02D57815-91ED-43cb-92C2-25804820EDAC}">
            <c15:filteredBarSeries>
              <c15:ser>
                <c:idx val="5"/>
                <c:order val="5"/>
                <c:tx>
                  <c:strRef>
                    <c:extLst>
                      <c:ext uri="{02D57815-91ED-43cb-92C2-25804820EDAC}">
                        <c15:formulaRef>
                          <c15:sqref>Sheet1!$G$5</c15:sqref>
                        </c15:formulaRef>
                      </c:ext>
                    </c:extLst>
                    <c:strCache>
                      <c:ptCount val="1"/>
                      <c:pt idx="0">
                        <c:v> Est Revenue </c:v>
                      </c:pt>
                    </c:strCache>
                  </c:strRef>
                </c:tx>
                <c:spPr>
                  <a:noFill/>
                </c:spPr>
                <c:invertIfNegative val="0"/>
                <c:dLbls>
                  <c:dLbl>
                    <c:idx val="0"/>
                    <c:layout>
                      <c:manualLayout>
                        <c:x val="-2.2851776304201299E-3"/>
                        <c:y val="0.28513043251748904"/>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1-02F0-40D0-A52C-69D98C4EC55F}"/>
                      </c:ext>
                    </c:extLst>
                  </c:dLbl>
                  <c:dLbl>
                    <c:idx val="1"/>
                    <c:layout>
                      <c:manualLayout>
                        <c:x val="-1.2171601005888424E-4"/>
                        <c:y val="0.25171010879747768"/>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2-02F0-40D0-A52C-69D98C4EC55F}"/>
                      </c:ext>
                    </c:extLst>
                  </c:dLbl>
                  <c:dLbl>
                    <c:idx val="5"/>
                    <c:layout>
                      <c:manualLayout>
                        <c:x val="2.0417456103023019E-3"/>
                        <c:y val="0.11296240375181016"/>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3-02F0-40D0-A52C-69D98C4EC55F}"/>
                      </c:ext>
                    </c:extLst>
                  </c:dLbl>
                  <c:dLbl>
                    <c:idx val="6"/>
                    <c:layout>
                      <c:manualLayout>
                        <c:x val="-1.2171601005890408E-4"/>
                        <c:y val="0.10625472135901817"/>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4-02F0-40D0-A52C-69D98C4EC55F}"/>
                      </c:ext>
                    </c:extLst>
                  </c:dLbl>
                  <c:dLbl>
                    <c:idx val="7"/>
                    <c:layout>
                      <c:manualLayout>
                        <c:x val="9.6001480012177832E-4"/>
                        <c:y val="0.280229384484324"/>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5-02F0-40D0-A52C-69D98C4EC55F}"/>
                      </c:ext>
                    </c:extLst>
                  </c:dLbl>
                  <c:dLbl>
                    <c:idx val="9"/>
                    <c:layout>
                      <c:manualLayout>
                        <c:x val="-1.2171601005890408E-4"/>
                        <c:y val="1.2654737567208425E-2"/>
                      </c:manualLayout>
                    </c:layout>
                    <c:showLegendKey val="0"/>
                    <c:showVal val="1"/>
                    <c:showCatName val="0"/>
                    <c:showSerName val="0"/>
                    <c:showPercent val="0"/>
                    <c:showBubbleSize val="0"/>
                    <c:separator>
</c:separator>
                    <c:extLst>
                      <c:ext uri="{CE6537A1-D6FC-4f65-9D91-7224C49458BB}"/>
                      <c:ext xmlns:c16="http://schemas.microsoft.com/office/drawing/2014/chart" uri="{C3380CC4-5D6E-409C-BE32-E72D297353CC}">
                        <c16:uniqueId val="{00000006-02F0-40D0-A52C-69D98C4EC55F}"/>
                      </c:ext>
                    </c:extLst>
                  </c:dLbl>
                  <c:dLbl>
                    <c:idx val="10"/>
                    <c:layout>
                      <c:manualLayout>
                        <c:x val="9.6001480012169896E-4"/>
                        <c:y val="8.378553862807317E-2"/>
                      </c:manualLayout>
                    </c:layout>
                    <c:numFmt formatCode="&quot;$&quot;0.0&quot;M&quot;;\(&quot;$&quot;0.0&quot;M&quot;\)" sourceLinked="0"/>
                    <c:spPr>
                      <a:noFill/>
                      <a:ln>
                        <a:noFill/>
                      </a:ln>
                      <a:effectLst/>
                    </c:spPr>
                    <c:txPr>
                      <a:bodyPr wrap="square" lIns="38100" tIns="19050" rIns="38100" bIns="19050" anchor="ctr">
                        <a:noAutofit/>
                      </a:bodyPr>
                      <a:lstStyle/>
                      <a:p>
                        <a:pPr>
                          <a:defRPr sz="1400" b="1">
                            <a:solidFill>
                              <a:schemeClr val="bg1"/>
                            </a:solidFill>
                          </a:defRPr>
                        </a:pPr>
                        <a:endParaRPr lang="en-US"/>
                      </a:p>
                    </c:txPr>
                    <c:showLegendKey val="0"/>
                    <c:showVal val="1"/>
                    <c:showCatName val="0"/>
                    <c:showSerName val="0"/>
                    <c:showPercent val="0"/>
                    <c:showBubbleSize val="0"/>
                    <c:separator>
</c:separator>
                    <c:extLst>
                      <c:ext uri="{CE6537A1-D6FC-4f65-9D91-7224C49458BB}">
                        <c15:layout>
                          <c:manualLayout>
                            <c:w val="5.6006570109273547E-2"/>
                            <c:h val="6.1863575275949267E-2"/>
                          </c:manualLayout>
                        </c15:layout>
                      </c:ext>
                      <c:ext xmlns:c16="http://schemas.microsoft.com/office/drawing/2014/chart" uri="{C3380CC4-5D6E-409C-BE32-E72D297353CC}">
                        <c16:uniqueId val="{00000007-02F0-40D0-A52C-69D98C4EC55F}"/>
                      </c:ext>
                    </c:extLst>
                  </c:dLbl>
                  <c:numFmt formatCode="&quot;$&quot;0.0&quot;M&quot;;\(&quot;$&quot;0.0&quot;M&quot;\)" sourceLinked="0"/>
                  <c:spPr>
                    <a:noFill/>
                    <a:ln>
                      <a:noFill/>
                    </a:ln>
                    <a:effectLst/>
                  </c:spPr>
                  <c:txPr>
                    <a:bodyPr wrap="square" lIns="38100" tIns="19050" rIns="38100" bIns="19050" anchor="ctr">
                      <a:spAutoFit/>
                    </a:bodyPr>
                    <a:lstStyle/>
                    <a:p>
                      <a:pPr>
                        <a:defRPr sz="1400" b="1">
                          <a:solidFill>
                            <a:schemeClr val="bg1"/>
                          </a:solidFill>
                        </a:defRPr>
                      </a:pPr>
                      <a:endParaRPr lang="en-US"/>
                    </a:p>
                  </c:txPr>
                  <c:showLegendKey val="0"/>
                  <c:showVal val="1"/>
                  <c:showCatName val="0"/>
                  <c:showSerName val="0"/>
                  <c:showPercent val="0"/>
                  <c:showBubbleSize val="0"/>
                  <c:separator>
</c:separator>
                  <c:showLeaderLines val="0"/>
                  <c:extLst>
                    <c:ext uri="{CE6537A1-D6FC-4f65-9D91-7224C49458BB}">
                      <c15:showLeaderLines val="1"/>
                    </c:ext>
                  </c:extLst>
                </c:dLbls>
                <c:cat>
                  <c:strRef>
                    <c:extLst>
                      <c:ext uri="{02D57815-91ED-43cb-92C2-25804820EDAC}">
                        <c15:formulaRef>
                          <c15:sqref>(Sheet1!$A$6:$A$17,Sheet1!$A$19)</c15:sqref>
                        </c15:formulaRef>
                      </c:ext>
                    </c:extLst>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strRef>
                </c:cat>
                <c:val>
                  <c:numRef>
                    <c:extLst>
                      <c:ext uri="{02D57815-91ED-43cb-92C2-25804820EDAC}">
                        <c15:formulaRef>
                          <c15:sqref>(Sheet1!$G$6:$G$17,Sheet1!$G$19)</c15:sqref>
                        </c15:formulaRef>
                      </c:ext>
                    </c:extLst>
                    <c:numCache>
                      <c:formatCode>_("$"* #,##0_);_("$"* \(#,##0\);_("$"* "-"??_);_(@_)</c:formatCode>
                      <c:ptCount val="11"/>
                      <c:pt idx="0">
                        <c:v>-2212672.9110437483</c:v>
                      </c:pt>
                      <c:pt idx="1">
                        <c:v>-552742.59760422073</c:v>
                      </c:pt>
                      <c:pt idx="2">
                        <c:v>1604947.9362839684</c:v>
                      </c:pt>
                      <c:pt idx="3">
                        <c:v>1445114.8695732113</c:v>
                      </c:pt>
                      <c:pt idx="4">
                        <c:v>235961.48533532303</c:v>
                      </c:pt>
                      <c:pt idx="5">
                        <c:v>-166063.7060802842</c:v>
                      </c:pt>
                      <c:pt idx="6">
                        <c:v>-148323.22646306455</c:v>
                      </c:pt>
                      <c:pt idx="7">
                        <c:v>-2360349.5164378174</c:v>
                      </c:pt>
                      <c:pt idx="8">
                        <c:v>19611.269029642135</c:v>
                      </c:pt>
                      <c:pt idx="9">
                        <c:v>24325.813941797067</c:v>
                      </c:pt>
                      <c:pt idx="10">
                        <c:v>-52871.025743749226</c:v>
                      </c:pt>
                    </c:numCache>
                  </c:numRef>
                </c:val>
                <c:extLst>
                  <c:ext xmlns:c16="http://schemas.microsoft.com/office/drawing/2014/chart" uri="{C3380CC4-5D6E-409C-BE32-E72D297353CC}">
                    <c16:uniqueId val="{00000001-DEE2-4922-9886-87211CB2B721}"/>
                  </c:ext>
                </c:extLst>
              </c15:ser>
            </c15:filteredBarSeries>
          </c:ext>
        </c:extLst>
      </c:barChart>
      <c:lineChart>
        <c:grouping val="standard"/>
        <c:varyColors val="0"/>
        <c:ser>
          <c:idx val="2"/>
          <c:order val="2"/>
          <c:tx>
            <c:strRef>
              <c:f>Sheet1!$D$5</c:f>
              <c:strCache>
                <c:ptCount val="1"/>
                <c:pt idx="0">
                  <c:v>+/- 10% Targeted Range</c:v>
                </c:pt>
              </c:strCache>
            </c:strRef>
          </c:tx>
          <c:spPr>
            <a:ln w="38100">
              <a:solidFill>
                <a:srgbClr val="0000FF"/>
              </a:solidFill>
              <a:prstDash val="dash"/>
            </a:ln>
          </c:spPr>
          <c:marker>
            <c:symbol val="none"/>
          </c:marker>
          <c:cat>
            <c:strRef>
              <c:f>(Sheet1!$A$6:$A$17,Sheet1!$A$19)</c:f>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strRef>
          </c:cat>
          <c:val>
            <c:numRef>
              <c:f>(Sheet1!$D$6:$D$17,Sheet1!$D$19)</c:f>
              <c:numCache>
                <c:formatCode>0.0%</c:formatCode>
                <c:ptCount val="11"/>
                <c:pt idx="0">
                  <c:v>0.9</c:v>
                </c:pt>
                <c:pt idx="1">
                  <c:v>0.9</c:v>
                </c:pt>
                <c:pt idx="2">
                  <c:v>0.9</c:v>
                </c:pt>
                <c:pt idx="3">
                  <c:v>0.9</c:v>
                </c:pt>
                <c:pt idx="4">
                  <c:v>0.9</c:v>
                </c:pt>
                <c:pt idx="5">
                  <c:v>0.9</c:v>
                </c:pt>
                <c:pt idx="6">
                  <c:v>0.9</c:v>
                </c:pt>
                <c:pt idx="7">
                  <c:v>0.9</c:v>
                </c:pt>
                <c:pt idx="8">
                  <c:v>0.9</c:v>
                </c:pt>
                <c:pt idx="9">
                  <c:v>0.9</c:v>
                </c:pt>
                <c:pt idx="10">
                  <c:v>0.9</c:v>
                </c:pt>
              </c:numCache>
            </c:numRef>
          </c:val>
          <c:smooth val="0"/>
          <c:extLst>
            <c:ext xmlns:c16="http://schemas.microsoft.com/office/drawing/2014/chart" uri="{C3380CC4-5D6E-409C-BE32-E72D297353CC}">
              <c16:uniqueId val="{00000006-8EA2-4CD6-A3F5-60592425C2C1}"/>
            </c:ext>
          </c:extLst>
        </c:ser>
        <c:ser>
          <c:idx val="3"/>
          <c:order val="3"/>
          <c:tx>
            <c:strRef>
              <c:f>Sheet1!$E$5</c:f>
              <c:strCache>
                <c:ptCount val="1"/>
                <c:pt idx="0">
                  <c:v>+/- 10%</c:v>
                </c:pt>
              </c:strCache>
            </c:strRef>
          </c:tx>
          <c:spPr>
            <a:ln w="38100">
              <a:solidFill>
                <a:srgbClr val="0000FF"/>
              </a:solidFill>
              <a:prstDash val="dash"/>
            </a:ln>
          </c:spPr>
          <c:marker>
            <c:symbol val="none"/>
          </c:marker>
          <c:cat>
            <c:strRef>
              <c:f>(Sheet1!$A$6:$A$17,Sheet1!$A$19)</c:f>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strRef>
          </c:cat>
          <c:val>
            <c:numRef>
              <c:f>(Sheet1!$E$6:$E$17,Sheet1!$E$19)</c:f>
              <c:numCache>
                <c:formatCode>0.0%</c:formatCode>
                <c:ptCount val="11"/>
                <c:pt idx="0">
                  <c:v>1.1000000000000001</c:v>
                </c:pt>
                <c:pt idx="1">
                  <c:v>1.1000000000000001</c:v>
                </c:pt>
                <c:pt idx="2">
                  <c:v>1.1000000000000001</c:v>
                </c:pt>
                <c:pt idx="3">
                  <c:v>1.1000000000000001</c:v>
                </c:pt>
                <c:pt idx="4">
                  <c:v>1.1000000000000001</c:v>
                </c:pt>
                <c:pt idx="5">
                  <c:v>1.1000000000000001</c:v>
                </c:pt>
                <c:pt idx="6">
                  <c:v>1.1000000000000001</c:v>
                </c:pt>
                <c:pt idx="7">
                  <c:v>1.1000000000000001</c:v>
                </c:pt>
                <c:pt idx="8">
                  <c:v>1.1000000000000001</c:v>
                </c:pt>
                <c:pt idx="9">
                  <c:v>1.1000000000000001</c:v>
                </c:pt>
                <c:pt idx="10">
                  <c:v>1.1000000000000001</c:v>
                </c:pt>
              </c:numCache>
            </c:numRef>
          </c:val>
          <c:smooth val="0"/>
          <c:extLst>
            <c:ext xmlns:c16="http://schemas.microsoft.com/office/drawing/2014/chart" uri="{C3380CC4-5D6E-409C-BE32-E72D297353CC}">
              <c16:uniqueId val="{00000001-50C5-491E-A58B-9702DEA214C8}"/>
            </c:ext>
          </c:extLst>
        </c:ser>
        <c:ser>
          <c:idx val="4"/>
          <c:order val="4"/>
          <c:tx>
            <c:strRef>
              <c:f>Sheet1!$F$5</c:f>
              <c:strCache>
                <c:ptCount val="1"/>
                <c:pt idx="0">
                  <c:v>Goal</c:v>
                </c:pt>
              </c:strCache>
            </c:strRef>
          </c:tx>
          <c:spPr>
            <a:ln>
              <a:solidFill>
                <a:srgbClr val="CFA82F"/>
              </a:solidFill>
              <a:prstDash val="dash"/>
            </a:ln>
          </c:spPr>
          <c:marker>
            <c:symbol val="none"/>
          </c:marker>
          <c:cat>
            <c:strRef>
              <c:f>(Sheet1!$A$6:$A$17,Sheet1!$A$19)</c:f>
              <c:strCache>
                <c:ptCount val="11"/>
                <c:pt idx="0">
                  <c:v>Residential</c:v>
                </c:pt>
                <c:pt idx="1">
                  <c:v>Small General Service</c:v>
                </c:pt>
                <c:pt idx="2">
                  <c:v>Medium General Service</c:v>
                </c:pt>
                <c:pt idx="3">
                  <c:v>Large General Service</c:v>
                </c:pt>
                <c:pt idx="4">
                  <c:v>Large Industrial</c:v>
                </c:pt>
                <c:pt idx="5">
                  <c:v>Small Irrigation</c:v>
                </c:pt>
                <c:pt idx="6">
                  <c:v>Large Irrigation w/o MLC</c:v>
                </c:pt>
                <c:pt idx="7">
                  <c:v>Large Irrigation w/ MLC</c:v>
                </c:pt>
                <c:pt idx="8">
                  <c:v>Street Lighting</c:v>
                </c:pt>
                <c:pt idx="9">
                  <c:v>Security Lighting</c:v>
                </c:pt>
                <c:pt idx="10">
                  <c:v>Unmetered</c:v>
                </c:pt>
              </c:strCache>
            </c:strRef>
          </c:cat>
          <c:val>
            <c:numRef>
              <c:f>(Sheet1!$F$6:$F$17,Sheet1!$F$19)</c:f>
              <c:numCache>
                <c:formatCode>0%</c:formatCode>
                <c:ptCount val="11"/>
                <c:pt idx="0">
                  <c:v>1</c:v>
                </c:pt>
                <c:pt idx="1">
                  <c:v>1</c:v>
                </c:pt>
                <c:pt idx="2">
                  <c:v>1</c:v>
                </c:pt>
                <c:pt idx="3">
                  <c:v>1</c:v>
                </c:pt>
                <c:pt idx="4">
                  <c:v>1</c:v>
                </c:pt>
                <c:pt idx="5">
                  <c:v>1</c:v>
                </c:pt>
                <c:pt idx="6">
                  <c:v>1</c:v>
                </c:pt>
                <c:pt idx="7">
                  <c:v>1</c:v>
                </c:pt>
                <c:pt idx="8">
                  <c:v>1</c:v>
                </c:pt>
                <c:pt idx="9">
                  <c:v>1</c:v>
                </c:pt>
                <c:pt idx="10">
                  <c:v>1</c:v>
                </c:pt>
              </c:numCache>
            </c:numRef>
          </c:val>
          <c:smooth val="0"/>
          <c:extLst>
            <c:ext xmlns:c16="http://schemas.microsoft.com/office/drawing/2014/chart" uri="{C3380CC4-5D6E-409C-BE32-E72D297353CC}">
              <c16:uniqueId val="{00000000-9207-470D-B114-DF8EA6D6812B}"/>
            </c:ext>
          </c:extLst>
        </c:ser>
        <c:dLbls>
          <c:showLegendKey val="0"/>
          <c:showVal val="0"/>
          <c:showCatName val="0"/>
          <c:showSerName val="0"/>
          <c:showPercent val="0"/>
          <c:showBubbleSize val="0"/>
        </c:dLbls>
        <c:marker val="1"/>
        <c:smooth val="0"/>
        <c:axId val="153137920"/>
        <c:axId val="153139456"/>
      </c:lineChart>
      <c:catAx>
        <c:axId val="153137920"/>
        <c:scaling>
          <c:orientation val="minMax"/>
        </c:scaling>
        <c:delete val="0"/>
        <c:axPos val="b"/>
        <c:minorGridlines>
          <c:spPr>
            <a:ln>
              <a:noFill/>
            </a:ln>
          </c:spPr>
        </c:minorGridlines>
        <c:numFmt formatCode="General" sourceLinked="0"/>
        <c:majorTickMark val="out"/>
        <c:minorTickMark val="none"/>
        <c:tickLblPos val="low"/>
        <c:txPr>
          <a:bodyPr rot="-1200000" vert="horz" anchor="ctr" anchorCtr="1"/>
          <a:lstStyle/>
          <a:p>
            <a:pPr>
              <a:defRPr sz="1600" b="0"/>
            </a:pPr>
            <a:endParaRPr lang="en-US"/>
          </a:p>
        </c:txPr>
        <c:crossAx val="153139456"/>
        <c:crosses val="autoZero"/>
        <c:auto val="1"/>
        <c:lblAlgn val="ctr"/>
        <c:lblOffset val="100"/>
        <c:noMultiLvlLbl val="0"/>
      </c:catAx>
      <c:valAx>
        <c:axId val="153139456"/>
        <c:scaling>
          <c:orientation val="minMax"/>
          <c:min val="0.5"/>
        </c:scaling>
        <c:delete val="0"/>
        <c:axPos val="l"/>
        <c:majorGridlines>
          <c:spPr>
            <a:ln>
              <a:prstDash val="dash"/>
            </a:ln>
          </c:spPr>
        </c:majorGridlines>
        <c:numFmt formatCode="0%" sourceLinked="0"/>
        <c:majorTickMark val="out"/>
        <c:minorTickMark val="none"/>
        <c:tickLblPos val="nextTo"/>
        <c:txPr>
          <a:bodyPr/>
          <a:lstStyle/>
          <a:p>
            <a:pPr>
              <a:defRPr b="1"/>
            </a:pPr>
            <a:endParaRPr lang="en-US"/>
          </a:p>
        </c:txPr>
        <c:crossAx val="153137920"/>
        <c:crosses val="autoZero"/>
        <c:crossBetween val="between"/>
      </c:valAx>
    </c:plotArea>
    <c:legend>
      <c:legendPos val="b"/>
      <c:legendEntry>
        <c:idx val="2"/>
        <c:delete val="1"/>
      </c:legendEntry>
      <c:legendEntry>
        <c:idx val="4"/>
        <c:delete val="1"/>
      </c:legendEntry>
      <c:overlay val="0"/>
      <c:txPr>
        <a:bodyPr/>
        <a:lstStyle/>
        <a:p>
          <a:pPr>
            <a:defRPr sz="1600" b="1"/>
          </a:pPr>
          <a:endParaRPr lang="en-US"/>
        </a:p>
      </c:txPr>
    </c:legend>
    <c:plotVisOnly val="1"/>
    <c:dispBlanksAs val="gap"/>
    <c:showDLblsOverMax val="0"/>
  </c:chart>
  <c:txPr>
    <a:bodyPr/>
    <a:lstStyle/>
    <a:p>
      <a:pPr>
        <a:defRPr sz="15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t>2026 - 2030 Gross Capital Plan</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1"/>
          <c:order val="0"/>
          <c:tx>
            <c:strRef>
              <c:f>'Sheet 1'!$A$3</c:f>
              <c:strCache>
                <c:ptCount val="1"/>
                <c:pt idx="0">
                  <c:v>Distribution</c:v>
                </c:pt>
              </c:strCache>
            </c:strRef>
          </c:tx>
          <c:spPr>
            <a:solidFill>
              <a:srgbClr val="002060"/>
            </a:solidFill>
            <a:ln>
              <a:noFill/>
            </a:ln>
            <a:effectLst/>
          </c:spPr>
          <c:invertIfNegative val="0"/>
          <c:dLbls>
            <c:numFmt formatCode="_(&quot;$&quot;* #,##0.0_);_(&quot;$&quot;* \(#,##0.0\);_(&quot;$&quot;* &quot;-&quot;?_);_(@_)"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 1'!$B$1:$F$1</c:f>
              <c:strCache>
                <c:ptCount val="5"/>
                <c:pt idx="0">
                  <c:v>2026</c:v>
                </c:pt>
                <c:pt idx="1">
                  <c:v>2027</c:v>
                </c:pt>
                <c:pt idx="2">
                  <c:v>2028</c:v>
                </c:pt>
                <c:pt idx="3">
                  <c:v>2029</c:v>
                </c:pt>
                <c:pt idx="4">
                  <c:v>2030</c:v>
                </c:pt>
              </c:strCache>
            </c:strRef>
          </c:cat>
          <c:val>
            <c:numRef>
              <c:f>'Sheet 1'!$B$3:$F$3</c:f>
              <c:numCache>
                <c:formatCode>"$"#,##0;\("$"#,##0\)</c:formatCode>
                <c:ptCount val="5"/>
                <c:pt idx="0">
                  <c:v>19972369.357762963</c:v>
                </c:pt>
                <c:pt idx="1">
                  <c:v>18838161.593349867</c:v>
                </c:pt>
                <c:pt idx="2">
                  <c:v>13828340.268569287</c:v>
                </c:pt>
                <c:pt idx="3">
                  <c:v>15762573.813608639</c:v>
                </c:pt>
                <c:pt idx="4">
                  <c:v>18351842.417101137</c:v>
                </c:pt>
              </c:numCache>
            </c:numRef>
          </c:val>
          <c:extLst>
            <c:ext xmlns:c16="http://schemas.microsoft.com/office/drawing/2014/chart" uri="{C3380CC4-5D6E-409C-BE32-E72D297353CC}">
              <c16:uniqueId val="{00000000-F5F7-4D98-B813-7D79D375926E}"/>
            </c:ext>
          </c:extLst>
        </c:ser>
        <c:ser>
          <c:idx val="0"/>
          <c:order val="1"/>
          <c:tx>
            <c:strRef>
              <c:f>'Sheet 1'!$A$2</c:f>
              <c:strCache>
                <c:ptCount val="1"/>
                <c:pt idx="0">
                  <c:v>Transmission</c:v>
                </c:pt>
              </c:strCache>
            </c:strRef>
          </c:tx>
          <c:spPr>
            <a:solidFill>
              <a:schemeClr val="bg1">
                <a:lumMod val="65000"/>
              </a:schemeClr>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F7-4D98-B813-7D79D375926E}"/>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5F7-4D98-B813-7D79D375926E}"/>
                </c:ext>
              </c:extLst>
            </c:dLbl>
            <c:dLbl>
              <c:idx val="3"/>
              <c:delete val="1"/>
              <c:extLst>
                <c:ext xmlns:c15="http://schemas.microsoft.com/office/drawing/2012/chart" uri="{CE6537A1-D6FC-4f65-9D91-7224C49458BB}"/>
                <c:ext xmlns:c16="http://schemas.microsoft.com/office/drawing/2014/chart" uri="{C3380CC4-5D6E-409C-BE32-E72D297353CC}">
                  <c16:uniqueId val="{00000000-597C-44C2-AFC1-EE4B7F257528}"/>
                </c:ext>
              </c:extLst>
            </c:dLbl>
            <c:numFmt formatCode="_(&quot;$&quot;* #,##0.0_);_(&quot;$&quot;* \(#,##0.0\);_(&quot;$&quot;* &quot;-&quot;?_);_(@_)"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 1'!$B$1:$F$1</c:f>
              <c:strCache>
                <c:ptCount val="5"/>
                <c:pt idx="0">
                  <c:v>2026</c:v>
                </c:pt>
                <c:pt idx="1">
                  <c:v>2027</c:v>
                </c:pt>
                <c:pt idx="2">
                  <c:v>2028</c:v>
                </c:pt>
                <c:pt idx="3">
                  <c:v>2029</c:v>
                </c:pt>
                <c:pt idx="4">
                  <c:v>2030</c:v>
                </c:pt>
              </c:strCache>
            </c:strRef>
          </c:cat>
          <c:val>
            <c:numRef>
              <c:f>'Sheet 1'!$B$2:$F$2</c:f>
              <c:numCache>
                <c:formatCode>"$"#,##0;\("$"#,##0\)</c:formatCode>
                <c:ptCount val="5"/>
                <c:pt idx="0">
                  <c:v>4878164.7321000015</c:v>
                </c:pt>
                <c:pt idx="1">
                  <c:v>4931084.8653999995</c:v>
                </c:pt>
                <c:pt idx="2">
                  <c:v>5508510</c:v>
                </c:pt>
                <c:pt idx="3">
                  <c:v>234090</c:v>
                </c:pt>
                <c:pt idx="4">
                  <c:v>4218301.8</c:v>
                </c:pt>
              </c:numCache>
            </c:numRef>
          </c:val>
          <c:extLst>
            <c:ext xmlns:c16="http://schemas.microsoft.com/office/drawing/2014/chart" uri="{C3380CC4-5D6E-409C-BE32-E72D297353CC}">
              <c16:uniqueId val="{00000003-F5F7-4D98-B813-7D79D375926E}"/>
            </c:ext>
          </c:extLst>
        </c:ser>
        <c:ser>
          <c:idx val="4"/>
          <c:order val="2"/>
          <c:tx>
            <c:strRef>
              <c:f>'Sheet 1'!$A$6</c:f>
              <c:strCache>
                <c:ptCount val="1"/>
                <c:pt idx="0">
                  <c:v>IT</c:v>
                </c:pt>
              </c:strCache>
            </c:strRef>
          </c:tx>
          <c:spPr>
            <a:solidFill>
              <a:srgbClr val="00B0F0"/>
            </a:solidFill>
            <a:ln>
              <a:noFill/>
            </a:ln>
            <a:effectLst/>
          </c:spPr>
          <c:invertIfNegative val="0"/>
          <c:dLbls>
            <c:numFmt formatCode="_(&quot;$&quot;* #,##0.0_);_(&quot;$&quot;* \(#,##0.0\);_(&quot;$&quot;* &quot;-&quot;?_);_(@_)"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 1'!$B$1:$F$1</c:f>
              <c:strCache>
                <c:ptCount val="5"/>
                <c:pt idx="0">
                  <c:v>2026</c:v>
                </c:pt>
                <c:pt idx="1">
                  <c:v>2027</c:v>
                </c:pt>
                <c:pt idx="2">
                  <c:v>2028</c:v>
                </c:pt>
                <c:pt idx="3">
                  <c:v>2029</c:v>
                </c:pt>
                <c:pt idx="4">
                  <c:v>2030</c:v>
                </c:pt>
              </c:strCache>
            </c:strRef>
          </c:cat>
          <c:val>
            <c:numRef>
              <c:f>'Sheet 1'!$B$6:$F$6</c:f>
              <c:numCache>
                <c:formatCode>"$"#,##0;\("$"#,##0\)</c:formatCode>
                <c:ptCount val="5"/>
                <c:pt idx="0">
                  <c:v>2715250</c:v>
                </c:pt>
                <c:pt idx="1">
                  <c:v>7267135</c:v>
                </c:pt>
                <c:pt idx="2">
                  <c:v>4075410</c:v>
                </c:pt>
                <c:pt idx="3">
                  <c:v>2903756.4</c:v>
                </c:pt>
                <c:pt idx="4">
                  <c:v>1825277.7599999998</c:v>
                </c:pt>
              </c:numCache>
            </c:numRef>
          </c:val>
          <c:extLst>
            <c:ext xmlns:c16="http://schemas.microsoft.com/office/drawing/2014/chart" uri="{C3380CC4-5D6E-409C-BE32-E72D297353CC}">
              <c16:uniqueId val="{00000004-F5F7-4D98-B813-7D79D375926E}"/>
            </c:ext>
          </c:extLst>
        </c:ser>
        <c:ser>
          <c:idx val="3"/>
          <c:order val="3"/>
          <c:tx>
            <c:strRef>
              <c:f>'Sheet 1'!$A$5</c:f>
              <c:strCache>
                <c:ptCount val="1"/>
                <c:pt idx="0">
                  <c:v>General Plant</c:v>
                </c:pt>
              </c:strCache>
            </c:strRef>
          </c:tx>
          <c:spPr>
            <a:solidFill>
              <a:srgbClr val="996633"/>
            </a:solidFill>
            <a:ln>
              <a:noFill/>
            </a:ln>
            <a:effectLst/>
          </c:spPr>
          <c:invertIfNegative val="0"/>
          <c:cat>
            <c:strRef>
              <c:f>'Sheet 1'!$B$1:$F$1</c:f>
              <c:strCache>
                <c:ptCount val="5"/>
                <c:pt idx="0">
                  <c:v>2026</c:v>
                </c:pt>
                <c:pt idx="1">
                  <c:v>2027</c:v>
                </c:pt>
                <c:pt idx="2">
                  <c:v>2028</c:v>
                </c:pt>
                <c:pt idx="3">
                  <c:v>2029</c:v>
                </c:pt>
                <c:pt idx="4">
                  <c:v>2030</c:v>
                </c:pt>
              </c:strCache>
            </c:strRef>
          </c:cat>
          <c:val>
            <c:numRef>
              <c:f>'Sheet 1'!$B$5:$F$5</c:f>
              <c:numCache>
                <c:formatCode>"$"#,##0;\("$"#,##0\)</c:formatCode>
                <c:ptCount val="5"/>
                <c:pt idx="0">
                  <c:v>1283600</c:v>
                </c:pt>
                <c:pt idx="1">
                  <c:v>1767500</c:v>
                </c:pt>
                <c:pt idx="2">
                  <c:v>1946160</c:v>
                </c:pt>
                <c:pt idx="3">
                  <c:v>1466964</c:v>
                </c:pt>
                <c:pt idx="4">
                  <c:v>1623648.24</c:v>
                </c:pt>
              </c:numCache>
            </c:numRef>
          </c:val>
          <c:extLst>
            <c:ext xmlns:c16="http://schemas.microsoft.com/office/drawing/2014/chart" uri="{C3380CC4-5D6E-409C-BE32-E72D297353CC}">
              <c16:uniqueId val="{00000005-F5F7-4D98-B813-7D79D375926E}"/>
            </c:ext>
          </c:extLst>
        </c:ser>
        <c:ser>
          <c:idx val="2"/>
          <c:order val="4"/>
          <c:tx>
            <c:strRef>
              <c:f>'Sheet 1'!$A$4</c:f>
              <c:strCache>
                <c:ptCount val="1"/>
                <c:pt idx="0">
                  <c:v>Broadband</c:v>
                </c:pt>
              </c:strCache>
            </c:strRef>
          </c:tx>
          <c:spPr>
            <a:solidFill>
              <a:schemeClr val="accent3"/>
            </a:solidFill>
            <a:ln>
              <a:noFill/>
            </a:ln>
            <a:effectLst/>
          </c:spPr>
          <c:invertIfNegative val="0"/>
          <c:cat>
            <c:strRef>
              <c:f>'Sheet 1'!$B$1:$F$1</c:f>
              <c:strCache>
                <c:ptCount val="5"/>
                <c:pt idx="0">
                  <c:v>2026</c:v>
                </c:pt>
                <c:pt idx="1">
                  <c:v>2027</c:v>
                </c:pt>
                <c:pt idx="2">
                  <c:v>2028</c:v>
                </c:pt>
                <c:pt idx="3">
                  <c:v>2029</c:v>
                </c:pt>
                <c:pt idx="4">
                  <c:v>2030</c:v>
                </c:pt>
              </c:strCache>
            </c:strRef>
          </c:cat>
          <c:val>
            <c:numRef>
              <c:f>'Sheet 1'!$B$4:$F$4</c:f>
              <c:numCache>
                <c:formatCode>"$"#,##0;\("$"#,##0\)</c:formatCode>
                <c:ptCount val="5"/>
                <c:pt idx="0">
                  <c:v>1469077.2025000001</c:v>
                </c:pt>
                <c:pt idx="1">
                  <c:v>1405899.007</c:v>
                </c:pt>
                <c:pt idx="2">
                  <c:v>1228550.7402000001</c:v>
                </c:pt>
                <c:pt idx="3">
                  <c:v>1175091.7550039999</c:v>
                </c:pt>
                <c:pt idx="4">
                  <c:v>1172634.8399999999</c:v>
                </c:pt>
              </c:numCache>
            </c:numRef>
          </c:val>
          <c:extLst>
            <c:ext xmlns:c16="http://schemas.microsoft.com/office/drawing/2014/chart" uri="{C3380CC4-5D6E-409C-BE32-E72D297353CC}">
              <c16:uniqueId val="{00000006-F5F7-4D98-B813-7D79D375926E}"/>
            </c:ext>
          </c:extLst>
        </c:ser>
        <c:dLbls>
          <c:showLegendKey val="0"/>
          <c:showVal val="0"/>
          <c:showCatName val="0"/>
          <c:showSerName val="0"/>
          <c:showPercent val="0"/>
          <c:showBubbleSize val="0"/>
        </c:dLbls>
        <c:gapWidth val="150"/>
        <c:overlap val="100"/>
        <c:axId val="1059433032"/>
        <c:axId val="1059433392"/>
        <c:extLst>
          <c:ext xmlns:c15="http://schemas.microsoft.com/office/drawing/2012/chart" uri="{02D57815-91ED-43cb-92C2-25804820EDAC}">
            <c15:filteredBarSeries>
              <c15:ser>
                <c:idx val="6"/>
                <c:order val="5"/>
                <c:tx>
                  <c:strRef>
                    <c:extLst>
                      <c:ext uri="{02D57815-91ED-43cb-92C2-25804820EDAC}">
                        <c15:formulaRef>
                          <c15:sqref>'Sheet 1'!$A$7</c15:sqref>
                        </c15:formulaRef>
                      </c:ext>
                    </c:extLst>
                    <c:strCache>
                      <c:ptCount val="1"/>
                    </c:strCache>
                  </c:strRef>
                </c:tx>
                <c:spPr>
                  <a:solidFill>
                    <a:srgbClr val="E47A1A"/>
                  </a:solidFill>
                  <a:ln w="25400">
                    <a:noFill/>
                  </a:ln>
                  <a:effectLst/>
                </c:spPr>
                <c:invertIfNegative val="0"/>
                <c:dLbls>
                  <c:dLbl>
                    <c:idx val="0"/>
                    <c:delete val="1"/>
                    <c:extLst>
                      <c:ext uri="{CE6537A1-D6FC-4f65-9D91-7224C49458BB}"/>
                      <c:ext xmlns:c16="http://schemas.microsoft.com/office/drawing/2014/chart" uri="{C3380CC4-5D6E-409C-BE32-E72D297353CC}">
                        <c16:uniqueId val="{00000001-F788-4FB2-8F38-62ADC7D0E07E}"/>
                      </c:ext>
                    </c:extLst>
                  </c:dLbl>
                  <c:numFmt formatCode="_(&quot;$&quot;* #,##0.0_);_(&quot;$&quot;* \(#,##0.0\);_(&quot;$&quot;* &quot;-&quot;?_);_(@_)"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 1'!$B$1:$F$1</c15:sqref>
                        </c15:formulaRef>
                      </c:ext>
                    </c:extLst>
                    <c:strCache>
                      <c:ptCount val="5"/>
                      <c:pt idx="0">
                        <c:v>2026</c:v>
                      </c:pt>
                      <c:pt idx="1">
                        <c:v>2027</c:v>
                      </c:pt>
                      <c:pt idx="2">
                        <c:v>2028</c:v>
                      </c:pt>
                      <c:pt idx="3">
                        <c:v>2029</c:v>
                      </c:pt>
                      <c:pt idx="4">
                        <c:v>2030</c:v>
                      </c:pt>
                    </c:strCache>
                  </c:strRef>
                </c:cat>
                <c:val>
                  <c:numRef>
                    <c:extLst>
                      <c:ext uri="{02D57815-91ED-43cb-92C2-25804820EDAC}">
                        <c15:formulaRef>
                          <c15:sqref>'Sheet 1'!$B$7:$F$7</c15:sqref>
                        </c15:formulaRef>
                      </c:ext>
                    </c:extLst>
                    <c:numCache>
                      <c:formatCode>General</c:formatCode>
                      <c:ptCount val="5"/>
                    </c:numCache>
                  </c:numRef>
                </c:val>
                <c:extLst>
                  <c:ext xmlns:c16="http://schemas.microsoft.com/office/drawing/2014/chart" uri="{C3380CC4-5D6E-409C-BE32-E72D297353CC}">
                    <c16:uniqueId val="{00000000-F788-4FB2-8F38-62ADC7D0E07E}"/>
                  </c:ext>
                </c:extLst>
              </c15:ser>
            </c15:filteredBarSeries>
          </c:ext>
        </c:extLst>
      </c:barChart>
      <c:lineChart>
        <c:grouping val="standard"/>
        <c:varyColors val="0"/>
        <c:ser>
          <c:idx val="5"/>
          <c:order val="6"/>
          <c:tx>
            <c:strRef>
              <c:f>'Sheet 1'!$A$8</c:f>
              <c:strCache>
                <c:ptCount val="1"/>
                <c:pt idx="0">
                  <c:v>Total</c:v>
                </c:pt>
              </c:strCache>
            </c:strRef>
          </c:tx>
          <c:spPr>
            <a:ln w="28575" cap="rnd">
              <a:noFill/>
              <a:round/>
            </a:ln>
            <a:effectLst/>
          </c:spPr>
          <c:marker>
            <c:symbol val="none"/>
          </c:marker>
          <c:dLbls>
            <c:numFmt formatCode="_(&quot;$&quot;* #,##0.0_);_(&quot;$&quot;* \(#,##0.0\);_(&quot;$&quot;* &quot;-&quot;?_);_(@_)"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 1'!$B$1:$F$1</c:f>
              <c:strCache>
                <c:ptCount val="5"/>
                <c:pt idx="0">
                  <c:v>2026</c:v>
                </c:pt>
                <c:pt idx="1">
                  <c:v>2027</c:v>
                </c:pt>
                <c:pt idx="2">
                  <c:v>2028</c:v>
                </c:pt>
                <c:pt idx="3">
                  <c:v>2029</c:v>
                </c:pt>
                <c:pt idx="4">
                  <c:v>2030</c:v>
                </c:pt>
              </c:strCache>
            </c:strRef>
          </c:cat>
          <c:val>
            <c:numRef>
              <c:f>'Sheet 1'!$B$8:$F$8</c:f>
              <c:numCache>
                <c:formatCode>"$"#,##0;\("$"#,##0\)</c:formatCode>
                <c:ptCount val="5"/>
                <c:pt idx="0">
                  <c:v>30318461.292362966</c:v>
                </c:pt>
                <c:pt idx="1">
                  <c:v>34209780.465749867</c:v>
                </c:pt>
                <c:pt idx="2">
                  <c:v>26586971.008769289</c:v>
                </c:pt>
                <c:pt idx="3">
                  <c:v>21542475.968612637</c:v>
                </c:pt>
                <c:pt idx="4">
                  <c:v>27191705.057101138</c:v>
                </c:pt>
              </c:numCache>
            </c:numRef>
          </c:val>
          <c:smooth val="0"/>
          <c:extLst>
            <c:ext xmlns:c16="http://schemas.microsoft.com/office/drawing/2014/chart" uri="{C3380CC4-5D6E-409C-BE32-E72D297353CC}">
              <c16:uniqueId val="{00000007-F5F7-4D98-B813-7D79D375926E}"/>
            </c:ext>
          </c:extLst>
        </c:ser>
        <c:dLbls>
          <c:showLegendKey val="0"/>
          <c:showVal val="0"/>
          <c:showCatName val="0"/>
          <c:showSerName val="0"/>
          <c:showPercent val="0"/>
          <c:showBubbleSize val="0"/>
        </c:dLbls>
        <c:marker val="1"/>
        <c:smooth val="0"/>
        <c:axId val="791235144"/>
        <c:axId val="791239464"/>
      </c:lineChart>
      <c:catAx>
        <c:axId val="105943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059433392"/>
        <c:crosses val="autoZero"/>
        <c:auto val="1"/>
        <c:lblAlgn val="ctr"/>
        <c:lblOffset val="100"/>
        <c:noMultiLvlLbl val="0"/>
      </c:catAx>
      <c:valAx>
        <c:axId val="1059433392"/>
        <c:scaling>
          <c:orientation val="minMax"/>
          <c:max val="45000000"/>
          <c:min val="0"/>
        </c:scaling>
        <c:delete val="0"/>
        <c:axPos val="l"/>
        <c:majorGridlines>
          <c:spPr>
            <a:ln w="9525" cap="flat" cmpd="sng" algn="ctr">
              <a:solidFill>
                <a:schemeClr val="tx1">
                  <a:lumMod val="15000"/>
                  <a:lumOff val="85000"/>
                </a:schemeClr>
              </a:solidFill>
              <a:round/>
            </a:ln>
            <a:effectLst/>
          </c:spPr>
        </c:majorGridlines>
        <c:numFmt formatCode="&quot;$&quot;#,##0;\(&quot;$&quot;#,##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059433032"/>
        <c:crosses val="autoZero"/>
        <c:crossBetween val="between"/>
        <c:majorUnit val="10000000"/>
        <c:dispUnits>
          <c:builtInUnit val="millions"/>
          <c:dispUnitsLbl>
            <c:layout>
              <c:manualLayout>
                <c:xMode val="edge"/>
                <c:yMode val="edge"/>
                <c:x val="2.7139208003117378E-3"/>
                <c:y val="0.4499778367928966"/>
              </c:manualLayout>
            </c:layout>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dispUnitsLbl>
        </c:dispUnits>
      </c:valAx>
      <c:valAx>
        <c:axId val="791239464"/>
        <c:scaling>
          <c:orientation val="minMax"/>
        </c:scaling>
        <c:delete val="1"/>
        <c:axPos val="r"/>
        <c:numFmt formatCode="&quot;$&quot;#,##0;\(&quot;$&quot;#,##0\)" sourceLinked="1"/>
        <c:majorTickMark val="out"/>
        <c:minorTickMark val="none"/>
        <c:tickLblPos val="nextTo"/>
        <c:crossAx val="791235144"/>
        <c:crosses val="max"/>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catAx>
        <c:axId val="791235144"/>
        <c:scaling>
          <c:orientation val="minMax"/>
        </c:scaling>
        <c:delete val="1"/>
        <c:axPos val="b"/>
        <c:numFmt formatCode="General" sourceLinked="1"/>
        <c:majorTickMark val="out"/>
        <c:minorTickMark val="none"/>
        <c:tickLblPos val="nextTo"/>
        <c:crossAx val="791239464"/>
        <c:crosses val="autoZero"/>
        <c:auto val="1"/>
        <c:lblAlgn val="ctr"/>
        <c:lblOffset val="100"/>
        <c:noMultiLvlLbl val="0"/>
      </c:catAx>
      <c:spPr>
        <a:noFill/>
        <a:ln>
          <a:noFill/>
        </a:ln>
        <a:effectLst/>
      </c:spPr>
    </c:plotArea>
    <c:legend>
      <c:legendPos val="b"/>
      <c:legendEntry>
        <c:idx val="5"/>
        <c:delete val="1"/>
      </c:legendEntry>
      <c:layout>
        <c:manualLayout>
          <c:xMode val="edge"/>
          <c:yMode val="edge"/>
          <c:x val="7.4445147342847809E-2"/>
          <c:y val="0.9350711534505658"/>
          <c:w val="0.88034840568726869"/>
          <c:h val="6.492884654943423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349071-F470-4B4B-B048-843808E7A3DC}" type="doc">
      <dgm:prSet loTypeId="urn:microsoft.com/office/officeart/2005/8/layout/chevron1" loCatId="process" qsTypeId="urn:microsoft.com/office/officeart/2005/8/quickstyle/simple1#2" qsCatId="simple" csTypeId="urn:microsoft.com/office/officeart/2005/8/colors/accent1_2#1" csCatId="accent1" phldr="1"/>
      <dgm:spPr/>
    </dgm:pt>
    <dgm:pt modelId="{CCE590A5-4001-42B1-8BDC-C75005674EE0}">
      <dgm:prSet phldrT="[Text]" custT="1"/>
      <dgm:spPr/>
      <dgm:t>
        <a:bodyPr/>
        <a:lstStyle/>
        <a:p>
          <a:r>
            <a:rPr lang="en-US" sz="2800" dirty="0"/>
            <a:t>FY2026</a:t>
          </a:r>
          <a:endParaRPr lang="en-US" sz="3700" dirty="0"/>
        </a:p>
      </dgm:t>
    </dgm:pt>
    <dgm:pt modelId="{986296F9-1FBF-4008-AFBF-96ECAA8BCBFC}" type="parTrans" cxnId="{29C8DF85-DA56-447E-A6B9-781DD4944FF3}">
      <dgm:prSet/>
      <dgm:spPr/>
      <dgm:t>
        <a:bodyPr/>
        <a:lstStyle/>
        <a:p>
          <a:endParaRPr lang="en-US"/>
        </a:p>
      </dgm:t>
    </dgm:pt>
    <dgm:pt modelId="{F2AE92E8-DBC2-4AA1-B779-FB11FBFF3EA1}" type="sibTrans" cxnId="{29C8DF85-DA56-447E-A6B9-781DD4944FF3}">
      <dgm:prSet/>
      <dgm:spPr/>
      <dgm:t>
        <a:bodyPr/>
        <a:lstStyle/>
        <a:p>
          <a:endParaRPr lang="en-US"/>
        </a:p>
      </dgm:t>
    </dgm:pt>
    <dgm:pt modelId="{44E06064-2A81-4038-B6A3-E89B138572A1}">
      <dgm:prSet phldrT="[Text]" custT="1"/>
      <dgm:spPr/>
      <dgm:t>
        <a:bodyPr/>
        <a:lstStyle/>
        <a:p>
          <a:r>
            <a:rPr lang="en-US" sz="2800" dirty="0"/>
            <a:t>FY2027</a:t>
          </a:r>
          <a:endParaRPr lang="en-US" sz="3700" dirty="0"/>
        </a:p>
      </dgm:t>
    </dgm:pt>
    <dgm:pt modelId="{8D82A1E0-312B-4A64-BF37-3899DBC5314E}" type="parTrans" cxnId="{53B5798F-E548-4689-B1F0-D91DE4A4B38E}">
      <dgm:prSet/>
      <dgm:spPr/>
      <dgm:t>
        <a:bodyPr/>
        <a:lstStyle/>
        <a:p>
          <a:endParaRPr lang="en-US"/>
        </a:p>
      </dgm:t>
    </dgm:pt>
    <dgm:pt modelId="{BB4D5781-4B91-418E-AF03-C7063B72F761}" type="sibTrans" cxnId="{53B5798F-E548-4689-B1F0-D91DE4A4B38E}">
      <dgm:prSet/>
      <dgm:spPr/>
      <dgm:t>
        <a:bodyPr/>
        <a:lstStyle/>
        <a:p>
          <a:endParaRPr lang="en-US"/>
        </a:p>
      </dgm:t>
    </dgm:pt>
    <dgm:pt modelId="{12220CBB-C4A8-43F1-A945-F23F50342631}">
      <dgm:prSet phldrT="[Text]" custT="1"/>
      <dgm:spPr/>
      <dgm:t>
        <a:bodyPr/>
        <a:lstStyle/>
        <a:p>
          <a:r>
            <a:rPr lang="en-US" sz="2800" dirty="0"/>
            <a:t>FY2028</a:t>
          </a:r>
          <a:endParaRPr lang="en-US" sz="3700" dirty="0"/>
        </a:p>
      </dgm:t>
    </dgm:pt>
    <dgm:pt modelId="{B2A59092-41C0-4736-BE30-5199DEEC5865}" type="parTrans" cxnId="{B31A40F1-D7BF-43C7-B2E9-8EB9B4A76765}">
      <dgm:prSet/>
      <dgm:spPr/>
      <dgm:t>
        <a:bodyPr/>
        <a:lstStyle/>
        <a:p>
          <a:endParaRPr lang="en-US"/>
        </a:p>
      </dgm:t>
    </dgm:pt>
    <dgm:pt modelId="{4D2D90DA-206E-4DA3-B017-67B9CFF33929}" type="sibTrans" cxnId="{B31A40F1-D7BF-43C7-B2E9-8EB9B4A76765}">
      <dgm:prSet/>
      <dgm:spPr/>
      <dgm:t>
        <a:bodyPr/>
        <a:lstStyle/>
        <a:p>
          <a:endParaRPr lang="en-US"/>
        </a:p>
      </dgm:t>
    </dgm:pt>
    <dgm:pt modelId="{071A14AA-0F37-4B2D-92BC-4E375EAA709C}" type="pres">
      <dgm:prSet presAssocID="{AD349071-F470-4B4B-B048-843808E7A3DC}" presName="Name0" presStyleCnt="0">
        <dgm:presLayoutVars>
          <dgm:dir/>
          <dgm:animLvl val="lvl"/>
          <dgm:resizeHandles val="exact"/>
        </dgm:presLayoutVars>
      </dgm:prSet>
      <dgm:spPr/>
    </dgm:pt>
    <dgm:pt modelId="{FED3C16D-522C-4A41-AA52-B661A1753BB0}" type="pres">
      <dgm:prSet presAssocID="{CCE590A5-4001-42B1-8BDC-C75005674EE0}" presName="parTxOnly" presStyleLbl="node1" presStyleIdx="0" presStyleCnt="3" custScaleY="119150">
        <dgm:presLayoutVars>
          <dgm:chMax val="0"/>
          <dgm:chPref val="0"/>
          <dgm:bulletEnabled val="1"/>
        </dgm:presLayoutVars>
      </dgm:prSet>
      <dgm:spPr/>
    </dgm:pt>
    <dgm:pt modelId="{87548CD7-6742-452E-A3EB-8BA4A670F2D8}" type="pres">
      <dgm:prSet presAssocID="{F2AE92E8-DBC2-4AA1-B779-FB11FBFF3EA1}" presName="parTxOnlySpace" presStyleCnt="0"/>
      <dgm:spPr/>
    </dgm:pt>
    <dgm:pt modelId="{5AFDB3F2-6A49-4E59-A84C-B0199ED23DD3}" type="pres">
      <dgm:prSet presAssocID="{44E06064-2A81-4038-B6A3-E89B138572A1}" presName="parTxOnly" presStyleLbl="node1" presStyleIdx="1" presStyleCnt="3" custScaleY="116661">
        <dgm:presLayoutVars>
          <dgm:chMax val="0"/>
          <dgm:chPref val="0"/>
          <dgm:bulletEnabled val="1"/>
        </dgm:presLayoutVars>
      </dgm:prSet>
      <dgm:spPr/>
    </dgm:pt>
    <dgm:pt modelId="{6BC5FC85-AD7A-4EAC-B575-63A2DB164F1E}" type="pres">
      <dgm:prSet presAssocID="{BB4D5781-4B91-418E-AF03-C7063B72F761}" presName="parTxOnlySpace" presStyleCnt="0"/>
      <dgm:spPr/>
    </dgm:pt>
    <dgm:pt modelId="{6DFB8B38-6907-491F-BA9F-00EC7DAC4DDE}" type="pres">
      <dgm:prSet presAssocID="{12220CBB-C4A8-43F1-A945-F23F50342631}" presName="parTxOnly" presStyleLbl="node1" presStyleIdx="2" presStyleCnt="3" custScaleY="118209">
        <dgm:presLayoutVars>
          <dgm:chMax val="0"/>
          <dgm:chPref val="0"/>
          <dgm:bulletEnabled val="1"/>
        </dgm:presLayoutVars>
      </dgm:prSet>
      <dgm:spPr/>
    </dgm:pt>
  </dgm:ptLst>
  <dgm:cxnLst>
    <dgm:cxn modelId="{0050811A-CAF7-48AD-BDB2-B911FAA12218}" type="presOf" srcId="{CCE590A5-4001-42B1-8BDC-C75005674EE0}" destId="{FED3C16D-522C-4A41-AA52-B661A1753BB0}" srcOrd="0" destOrd="0" presId="urn:microsoft.com/office/officeart/2005/8/layout/chevron1"/>
    <dgm:cxn modelId="{43452524-C91B-4549-A4D5-72D1C1AD97CC}" type="presOf" srcId="{12220CBB-C4A8-43F1-A945-F23F50342631}" destId="{6DFB8B38-6907-491F-BA9F-00EC7DAC4DDE}" srcOrd="0" destOrd="0" presId="urn:microsoft.com/office/officeart/2005/8/layout/chevron1"/>
    <dgm:cxn modelId="{29C8DF85-DA56-447E-A6B9-781DD4944FF3}" srcId="{AD349071-F470-4B4B-B048-843808E7A3DC}" destId="{CCE590A5-4001-42B1-8BDC-C75005674EE0}" srcOrd="0" destOrd="0" parTransId="{986296F9-1FBF-4008-AFBF-96ECAA8BCBFC}" sibTransId="{F2AE92E8-DBC2-4AA1-B779-FB11FBFF3EA1}"/>
    <dgm:cxn modelId="{1C2A4B8C-B649-4E8A-B83C-1D5BDBEEF829}" type="presOf" srcId="{44E06064-2A81-4038-B6A3-E89B138572A1}" destId="{5AFDB3F2-6A49-4E59-A84C-B0199ED23DD3}" srcOrd="0" destOrd="0" presId="urn:microsoft.com/office/officeart/2005/8/layout/chevron1"/>
    <dgm:cxn modelId="{53B5798F-E548-4689-B1F0-D91DE4A4B38E}" srcId="{AD349071-F470-4B4B-B048-843808E7A3DC}" destId="{44E06064-2A81-4038-B6A3-E89B138572A1}" srcOrd="1" destOrd="0" parTransId="{8D82A1E0-312B-4A64-BF37-3899DBC5314E}" sibTransId="{BB4D5781-4B91-418E-AF03-C7063B72F761}"/>
    <dgm:cxn modelId="{A18E33DE-6DFD-4206-9BD1-5998EE294174}" type="presOf" srcId="{AD349071-F470-4B4B-B048-843808E7A3DC}" destId="{071A14AA-0F37-4B2D-92BC-4E375EAA709C}" srcOrd="0" destOrd="0" presId="urn:microsoft.com/office/officeart/2005/8/layout/chevron1"/>
    <dgm:cxn modelId="{B31A40F1-D7BF-43C7-B2E9-8EB9B4A76765}" srcId="{AD349071-F470-4B4B-B048-843808E7A3DC}" destId="{12220CBB-C4A8-43F1-A945-F23F50342631}" srcOrd="2" destOrd="0" parTransId="{B2A59092-41C0-4736-BE30-5199DEEC5865}" sibTransId="{4D2D90DA-206E-4DA3-B017-67B9CFF33929}"/>
    <dgm:cxn modelId="{F3B96795-6EA6-430B-BB23-FDE23766E8EC}" type="presParOf" srcId="{071A14AA-0F37-4B2D-92BC-4E375EAA709C}" destId="{FED3C16D-522C-4A41-AA52-B661A1753BB0}" srcOrd="0" destOrd="0" presId="urn:microsoft.com/office/officeart/2005/8/layout/chevron1"/>
    <dgm:cxn modelId="{B6806601-E6E5-4DD5-BD1E-7A9E3DAD9AF6}" type="presParOf" srcId="{071A14AA-0F37-4B2D-92BC-4E375EAA709C}" destId="{87548CD7-6742-452E-A3EB-8BA4A670F2D8}" srcOrd="1" destOrd="0" presId="urn:microsoft.com/office/officeart/2005/8/layout/chevron1"/>
    <dgm:cxn modelId="{5EF3FB97-B55B-49CE-93D2-3D96DEFABA35}" type="presParOf" srcId="{071A14AA-0F37-4B2D-92BC-4E375EAA709C}" destId="{5AFDB3F2-6A49-4E59-A84C-B0199ED23DD3}" srcOrd="2" destOrd="0" presId="urn:microsoft.com/office/officeart/2005/8/layout/chevron1"/>
    <dgm:cxn modelId="{005DF771-08ED-411F-84AD-21C9504FE001}" type="presParOf" srcId="{071A14AA-0F37-4B2D-92BC-4E375EAA709C}" destId="{6BC5FC85-AD7A-4EAC-B575-63A2DB164F1E}" srcOrd="3" destOrd="0" presId="urn:microsoft.com/office/officeart/2005/8/layout/chevron1"/>
    <dgm:cxn modelId="{7F00B175-F0F9-427C-82C4-8AE4D2633034}" type="presParOf" srcId="{071A14AA-0F37-4B2D-92BC-4E375EAA709C}" destId="{6DFB8B38-6907-491F-BA9F-00EC7DAC4DDE}"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D3C16D-522C-4A41-AA52-B661A1753BB0}">
      <dsp:nvSpPr>
        <dsp:cNvPr id="0" name=""/>
        <dsp:cNvSpPr/>
      </dsp:nvSpPr>
      <dsp:spPr>
        <a:xfrm>
          <a:off x="2381" y="451743"/>
          <a:ext cx="2901156" cy="138269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FY2026</a:t>
          </a:r>
          <a:endParaRPr lang="en-US" sz="3700" kern="1200" dirty="0"/>
        </a:p>
      </dsp:txBody>
      <dsp:txXfrm>
        <a:off x="693727" y="451743"/>
        <a:ext cx="1518465" cy="1382691"/>
      </dsp:txXfrm>
    </dsp:sp>
    <dsp:sp modelId="{5AFDB3F2-6A49-4E59-A84C-B0199ED23DD3}">
      <dsp:nvSpPr>
        <dsp:cNvPr id="0" name=""/>
        <dsp:cNvSpPr/>
      </dsp:nvSpPr>
      <dsp:spPr>
        <a:xfrm>
          <a:off x="2613421" y="466185"/>
          <a:ext cx="2901156" cy="1353807"/>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FY2027</a:t>
          </a:r>
          <a:endParaRPr lang="en-US" sz="3700" kern="1200" dirty="0"/>
        </a:p>
      </dsp:txBody>
      <dsp:txXfrm>
        <a:off x="3290325" y="466185"/>
        <a:ext cx="1547349" cy="1353807"/>
      </dsp:txXfrm>
    </dsp:sp>
    <dsp:sp modelId="{6DFB8B38-6907-491F-BA9F-00EC7DAC4DDE}">
      <dsp:nvSpPr>
        <dsp:cNvPr id="0" name=""/>
        <dsp:cNvSpPr/>
      </dsp:nvSpPr>
      <dsp:spPr>
        <a:xfrm>
          <a:off x="5224462" y="457203"/>
          <a:ext cx="2901156" cy="137177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FY2028</a:t>
          </a:r>
          <a:endParaRPr lang="en-US" sz="3700" kern="1200" dirty="0"/>
        </a:p>
      </dsp:txBody>
      <dsp:txXfrm>
        <a:off x="5910348" y="457203"/>
        <a:ext cx="1529385" cy="137177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70" y="2"/>
            <a:ext cx="3011699" cy="463408"/>
          </a:xfrm>
          <a:prstGeom prst="rect">
            <a:avLst/>
          </a:prstGeom>
        </p:spPr>
        <p:txBody>
          <a:bodyPr vert="horz" lIns="92492" tIns="46246" rIns="92492" bIns="46246" rtlCol="0"/>
          <a:lstStyle>
            <a:lvl1pPr algn="r">
              <a:defRPr sz="1200"/>
            </a:lvl1pPr>
          </a:lstStyle>
          <a:p>
            <a:fld id="{921091EB-15C6-46D9-A5E0-886D8775976C}" type="datetimeFigureOut">
              <a:rPr lang="en-US" smtClean="0"/>
              <a:t>10/27/2026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3"/>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772671"/>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70" y="8772671"/>
            <a:ext cx="3011699" cy="463407"/>
          </a:xfrm>
          <a:prstGeom prst="rect">
            <a:avLst/>
          </a:prstGeom>
        </p:spPr>
        <p:txBody>
          <a:bodyPr vert="horz" lIns="92492" tIns="46246" rIns="92492" bIns="46246" rtlCol="0" anchor="b"/>
          <a:lstStyle>
            <a:lvl1pPr algn="r">
              <a:defRPr sz="1200"/>
            </a:lvl1pPr>
          </a:lstStyle>
          <a:p>
            <a:fld id="{FBEAB23F-08B7-4488-BD49-17BDDB5C3B94}" type="slidenum">
              <a:rPr lang="en-US" smtClean="0"/>
              <a:t>‹#›</a:t>
            </a:fld>
            <a:endParaRPr lang="en-US"/>
          </a:p>
        </p:txBody>
      </p:sp>
    </p:spTree>
    <p:extLst>
      <p:ext uri="{BB962C8B-B14F-4D97-AF65-F5344CB8AC3E}">
        <p14:creationId xmlns:p14="http://schemas.microsoft.com/office/powerpoint/2010/main" val="3144859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03263"/>
            <a:ext cx="6262687" cy="3522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4916">
              <a:defRPr/>
            </a:pPr>
            <a:fld id="{6D9F3805-A9C5-4CF2-942B-A946624E7B97}" type="slidenum">
              <a:rPr lang="en-US">
                <a:solidFill>
                  <a:prstClr val="black"/>
                </a:solidFill>
                <a:latin typeface="Calibri"/>
              </a:rPr>
              <a:pPr defTabSz="924916">
                <a:defRPr/>
              </a:pPr>
              <a:t>1</a:t>
            </a:fld>
            <a:endParaRPr lang="en-US" dirty="0">
              <a:solidFill>
                <a:prstClr val="black"/>
              </a:solidFill>
              <a:latin typeface="Calibri"/>
            </a:endParaRPr>
          </a:p>
        </p:txBody>
      </p:sp>
    </p:spTree>
    <p:extLst>
      <p:ext uri="{BB962C8B-B14F-4D97-AF65-F5344CB8AC3E}">
        <p14:creationId xmlns:p14="http://schemas.microsoft.com/office/powerpoint/2010/main" val="2654666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EAB23F-08B7-4488-BD49-17BDDB5C3B94}" type="slidenum">
              <a:rPr lang="en-US" smtClean="0"/>
              <a:t>3</a:t>
            </a:fld>
            <a:endParaRPr lang="en-US"/>
          </a:p>
        </p:txBody>
      </p:sp>
    </p:spTree>
    <p:extLst>
      <p:ext uri="{BB962C8B-B14F-4D97-AF65-F5344CB8AC3E}">
        <p14:creationId xmlns:p14="http://schemas.microsoft.com/office/powerpoint/2010/main" val="3300512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58A4C-A682-FC71-3FA5-7B79667AB6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76ED1-DB6E-8677-CE80-B195D61E2EFE}"/>
              </a:ext>
            </a:extLst>
          </p:cNvPr>
          <p:cNvSpPr>
            <a:spLocks noGrp="1" noRot="1" noChangeAspect="1"/>
          </p:cNvSpPr>
          <p:nvPr>
            <p:ph type="sldImg"/>
          </p:nvPr>
        </p:nvSpPr>
        <p:spPr>
          <a:xfrm>
            <a:off x="777875" y="1200150"/>
            <a:ext cx="5762625" cy="3241675"/>
          </a:xfrm>
        </p:spPr>
      </p:sp>
      <p:sp>
        <p:nvSpPr>
          <p:cNvPr id="3" name="Notes Placeholder 2">
            <a:extLst>
              <a:ext uri="{FF2B5EF4-FFF2-40B4-BE49-F238E27FC236}">
                <a16:creationId xmlns:a16="http://schemas.microsoft.com/office/drawing/2014/main" id="{8B893CBC-C3BC-7845-2641-520BB4FEFC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6B9346-4760-1178-848F-4628075E7E8F}"/>
              </a:ext>
            </a:extLst>
          </p:cNvPr>
          <p:cNvSpPr>
            <a:spLocks noGrp="1"/>
          </p:cNvSpPr>
          <p:nvPr>
            <p:ph type="sldNum" sz="quarter" idx="10"/>
          </p:nvPr>
        </p:nvSpPr>
        <p:spPr/>
        <p:txBody>
          <a:bodyPr/>
          <a:lstStyle/>
          <a:p>
            <a:pPr marL="0" marR="0" lvl="0" indent="0" algn="r" defTabSz="974263" rtl="0" eaLnBrk="1" fontAlgn="auto" latinLnBrk="0" hangingPunct="1">
              <a:lnSpc>
                <a:spcPct val="100000"/>
              </a:lnSpc>
              <a:spcBef>
                <a:spcPts val="0"/>
              </a:spcBef>
              <a:spcAft>
                <a:spcPts val="0"/>
              </a:spcAft>
              <a:buClrTx/>
              <a:buSzTx/>
              <a:buFontTx/>
              <a:buNone/>
              <a:tabLst/>
              <a:defRPr/>
            </a:pPr>
            <a:fld id="{6D9F3805-A9C5-4CF2-942B-A946624E7B97}"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74263"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3410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03263"/>
            <a:ext cx="6262687" cy="3522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4916">
              <a:defRPr/>
            </a:pPr>
            <a:fld id="{6D9F3805-A9C5-4CF2-942B-A946624E7B97}" type="slidenum">
              <a:rPr lang="en-US">
                <a:solidFill>
                  <a:prstClr val="black"/>
                </a:solidFill>
                <a:latin typeface="Calibri"/>
              </a:rPr>
              <a:pPr defTabSz="924916">
                <a:defRPr/>
              </a:pPr>
              <a:t>5</a:t>
            </a:fld>
            <a:endParaRPr lang="en-US" dirty="0">
              <a:solidFill>
                <a:prstClr val="black"/>
              </a:solidFill>
              <a:latin typeface="Calibri"/>
            </a:endParaRPr>
          </a:p>
        </p:txBody>
      </p:sp>
    </p:spTree>
    <p:extLst>
      <p:ext uri="{BB962C8B-B14F-4D97-AF65-F5344CB8AC3E}">
        <p14:creationId xmlns:p14="http://schemas.microsoft.com/office/powerpoint/2010/main" val="3613877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1D79F-445A-6D5E-AD03-7588621E33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608FD5-88EB-D04B-BA78-6F9AAAFA39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FA169-EBEC-8FEF-C1A8-F9850BE43CDA}"/>
              </a:ext>
            </a:extLst>
          </p:cNvPr>
          <p:cNvSpPr>
            <a:spLocks noGrp="1"/>
          </p:cNvSpPr>
          <p:nvPr>
            <p:ph type="body" idx="1"/>
          </p:nvPr>
        </p:nvSpPr>
        <p:spPr/>
        <p:txBody>
          <a:bodyPr/>
          <a:lstStyle/>
          <a:p>
            <a:r>
              <a:rPr lang="en-US" dirty="0"/>
              <a:t>Draft Capital Increases by category:</a:t>
            </a:r>
          </a:p>
          <a:p>
            <a:r>
              <a:rPr lang="en-US" dirty="0"/>
              <a:t>Transmission: $2.0M</a:t>
            </a:r>
          </a:p>
          <a:p>
            <a:r>
              <a:rPr lang="en-US" dirty="0"/>
              <a:t>Distribution: $6.0M</a:t>
            </a:r>
          </a:p>
          <a:p>
            <a:r>
              <a:rPr lang="en-US" dirty="0"/>
              <a:t>General Plant: $2.1M</a:t>
            </a:r>
          </a:p>
          <a:p>
            <a:r>
              <a:rPr lang="en-US" dirty="0"/>
              <a:t>IT: $1.5M</a:t>
            </a:r>
          </a:p>
          <a:p>
            <a:r>
              <a:rPr lang="en-US" dirty="0"/>
              <a:t>CIAC: $3.2M increase in contributions</a:t>
            </a:r>
          </a:p>
          <a:p>
            <a:endParaRPr lang="en-US" dirty="0"/>
          </a:p>
          <a:p>
            <a:r>
              <a:rPr lang="en-US" dirty="0"/>
              <a:t>NPC reductions include: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Updated Transmission estimate: $5.1M</a:t>
            </a:r>
          </a:p>
          <a:p>
            <a:r>
              <a:rPr lang="en-US" dirty="0"/>
              <a:t>Preliminary Injunction estimate reduction: $1.3M</a:t>
            </a:r>
          </a:p>
          <a:p>
            <a:r>
              <a:rPr lang="en-US" dirty="0"/>
              <a:t>Updated TEA fees: $0.6M</a:t>
            </a:r>
          </a:p>
          <a:p>
            <a:r>
              <a:rPr lang="en-US" dirty="0"/>
              <a:t>Updated forward price curves: $0.5M</a:t>
            </a:r>
          </a:p>
          <a:p>
            <a:endParaRPr lang="en-US" dirty="0"/>
          </a:p>
        </p:txBody>
      </p:sp>
      <p:sp>
        <p:nvSpPr>
          <p:cNvPr id="4" name="Slide Number Placeholder 3">
            <a:extLst>
              <a:ext uri="{FF2B5EF4-FFF2-40B4-BE49-F238E27FC236}">
                <a16:creationId xmlns:a16="http://schemas.microsoft.com/office/drawing/2014/main" id="{15BBCF02-C02D-5A5A-6A5B-6937FA6D477A}"/>
              </a:ext>
            </a:extLst>
          </p:cNvPr>
          <p:cNvSpPr>
            <a:spLocks noGrp="1"/>
          </p:cNvSpPr>
          <p:nvPr>
            <p:ph type="sldNum" sz="quarter" idx="5"/>
          </p:nvPr>
        </p:nvSpPr>
        <p:spPr/>
        <p:txBody>
          <a:bodyPr/>
          <a:lstStyle/>
          <a:p>
            <a:fld id="{FBEAB23F-08B7-4488-BD49-17BDDB5C3B94}" type="slidenum">
              <a:rPr lang="en-US" smtClean="0"/>
              <a:t>6</a:t>
            </a:fld>
            <a:endParaRPr lang="en-US"/>
          </a:p>
        </p:txBody>
      </p:sp>
    </p:spTree>
    <p:extLst>
      <p:ext uri="{BB962C8B-B14F-4D97-AF65-F5344CB8AC3E}">
        <p14:creationId xmlns:p14="http://schemas.microsoft.com/office/powerpoint/2010/main" val="2139212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D485D-CB8D-D533-8258-36F4E95A8B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44108D-4FD2-0DF4-B223-49D1CB8DB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8EE22F-09D9-BE30-DC9D-8A811049BA43}"/>
              </a:ext>
            </a:extLst>
          </p:cNvPr>
          <p:cNvSpPr>
            <a:spLocks noGrp="1"/>
          </p:cNvSpPr>
          <p:nvPr>
            <p:ph type="body" idx="1"/>
          </p:nvPr>
        </p:nvSpPr>
        <p:spPr/>
        <p:txBody>
          <a:bodyPr/>
          <a:lstStyle/>
          <a:p>
            <a:r>
              <a:rPr lang="en-US" dirty="0"/>
              <a:t>Draft Capital Increases by category:</a:t>
            </a:r>
          </a:p>
          <a:p>
            <a:r>
              <a:rPr lang="en-US" dirty="0"/>
              <a:t>Transmission: $2.0M</a:t>
            </a:r>
          </a:p>
          <a:p>
            <a:r>
              <a:rPr lang="en-US" dirty="0"/>
              <a:t>Distribution: $6.0M</a:t>
            </a:r>
          </a:p>
          <a:p>
            <a:r>
              <a:rPr lang="en-US" dirty="0"/>
              <a:t>General Plant: $2.1M</a:t>
            </a:r>
          </a:p>
          <a:p>
            <a:r>
              <a:rPr lang="en-US" dirty="0"/>
              <a:t>IT: $1.5M</a:t>
            </a:r>
          </a:p>
          <a:p>
            <a:r>
              <a:rPr lang="en-US" dirty="0"/>
              <a:t>CIAC: $3.2M increase in contributions</a:t>
            </a:r>
          </a:p>
          <a:p>
            <a:endParaRPr lang="en-US" dirty="0"/>
          </a:p>
          <a:p>
            <a:r>
              <a:rPr lang="en-US" dirty="0"/>
              <a:t>NPC reductions include: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Updated Transmission estimate: $5.1M</a:t>
            </a:r>
          </a:p>
          <a:p>
            <a:r>
              <a:rPr lang="en-US" dirty="0"/>
              <a:t>Preliminary Injunction estimate reduction: $1.3M</a:t>
            </a:r>
          </a:p>
          <a:p>
            <a:r>
              <a:rPr lang="en-US" dirty="0"/>
              <a:t>Updated TEA fees: $0.6M</a:t>
            </a:r>
          </a:p>
          <a:p>
            <a:r>
              <a:rPr lang="en-US" dirty="0"/>
              <a:t>Updated forward price curves: $0.5M</a:t>
            </a:r>
          </a:p>
          <a:p>
            <a:endParaRPr lang="en-US" dirty="0"/>
          </a:p>
        </p:txBody>
      </p:sp>
      <p:sp>
        <p:nvSpPr>
          <p:cNvPr id="4" name="Slide Number Placeholder 3">
            <a:extLst>
              <a:ext uri="{FF2B5EF4-FFF2-40B4-BE49-F238E27FC236}">
                <a16:creationId xmlns:a16="http://schemas.microsoft.com/office/drawing/2014/main" id="{B9ED8DE2-1F2E-E681-70D1-E178A76F2AD4}"/>
              </a:ext>
            </a:extLst>
          </p:cNvPr>
          <p:cNvSpPr>
            <a:spLocks noGrp="1"/>
          </p:cNvSpPr>
          <p:nvPr>
            <p:ph type="sldNum" sz="quarter" idx="5"/>
          </p:nvPr>
        </p:nvSpPr>
        <p:spPr/>
        <p:txBody>
          <a:bodyPr/>
          <a:lstStyle/>
          <a:p>
            <a:fld id="{FBEAB23F-08B7-4488-BD49-17BDDB5C3B94}" type="slidenum">
              <a:rPr lang="en-US" smtClean="0"/>
              <a:t>7</a:t>
            </a:fld>
            <a:endParaRPr lang="en-US"/>
          </a:p>
        </p:txBody>
      </p:sp>
    </p:spTree>
    <p:extLst>
      <p:ext uri="{BB962C8B-B14F-4D97-AF65-F5344CB8AC3E}">
        <p14:creationId xmlns:p14="http://schemas.microsoft.com/office/powerpoint/2010/main" val="4247491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88570-771C-CCF3-E081-137690CC14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E427E3-9150-1E4A-4A40-756294C0ED71}"/>
              </a:ext>
            </a:extLst>
          </p:cNvPr>
          <p:cNvSpPr>
            <a:spLocks noGrp="1" noRot="1" noChangeAspect="1"/>
          </p:cNvSpPr>
          <p:nvPr>
            <p:ph type="sldImg"/>
          </p:nvPr>
        </p:nvSpPr>
        <p:spPr>
          <a:xfrm>
            <a:off x="777875" y="1200150"/>
            <a:ext cx="5762625" cy="3241675"/>
          </a:xfrm>
        </p:spPr>
      </p:sp>
      <p:sp>
        <p:nvSpPr>
          <p:cNvPr id="3" name="Notes Placeholder 2">
            <a:extLst>
              <a:ext uri="{FF2B5EF4-FFF2-40B4-BE49-F238E27FC236}">
                <a16:creationId xmlns:a16="http://schemas.microsoft.com/office/drawing/2014/main" id="{EA03823E-6F93-3B55-B984-EF68216460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41858D-2DA3-4C2A-D5A5-7EAFB200C7F5}"/>
              </a:ext>
            </a:extLst>
          </p:cNvPr>
          <p:cNvSpPr>
            <a:spLocks noGrp="1"/>
          </p:cNvSpPr>
          <p:nvPr>
            <p:ph type="sldNum" sz="quarter" idx="10"/>
          </p:nvPr>
        </p:nvSpPr>
        <p:spPr/>
        <p:txBody>
          <a:bodyPr/>
          <a:lstStyle/>
          <a:p>
            <a:pPr marL="0" marR="0" lvl="0" indent="0" algn="r" defTabSz="974263" rtl="0" eaLnBrk="1" fontAlgn="auto" latinLnBrk="0" hangingPunct="1">
              <a:lnSpc>
                <a:spcPct val="100000"/>
              </a:lnSpc>
              <a:spcBef>
                <a:spcPts val="0"/>
              </a:spcBef>
              <a:spcAft>
                <a:spcPts val="0"/>
              </a:spcAft>
              <a:buClrTx/>
              <a:buSzTx/>
              <a:buFontTx/>
              <a:buNone/>
              <a:tabLst/>
              <a:defRPr/>
            </a:pPr>
            <a:fld id="{6D9F3805-A9C5-4CF2-942B-A946624E7B97}"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74263"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0617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FC5D2-79B4-D59F-7163-0271766CB5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CE5703-8F3D-FE39-83B6-226CB82EB8A7}"/>
              </a:ext>
            </a:extLst>
          </p:cNvPr>
          <p:cNvSpPr>
            <a:spLocks noGrp="1" noRot="1" noChangeAspect="1"/>
          </p:cNvSpPr>
          <p:nvPr>
            <p:ph type="sldImg"/>
          </p:nvPr>
        </p:nvSpPr>
        <p:spPr>
          <a:xfrm>
            <a:off x="457200" y="719138"/>
            <a:ext cx="6402388" cy="3600450"/>
          </a:xfrm>
        </p:spPr>
      </p:sp>
      <p:sp>
        <p:nvSpPr>
          <p:cNvPr id="3" name="Notes Placeholder 2">
            <a:extLst>
              <a:ext uri="{FF2B5EF4-FFF2-40B4-BE49-F238E27FC236}">
                <a16:creationId xmlns:a16="http://schemas.microsoft.com/office/drawing/2014/main" id="{4EE483B9-5486-53B5-72D1-96924DB0BA3F}"/>
              </a:ext>
            </a:extLst>
          </p:cNvPr>
          <p:cNvSpPr>
            <a:spLocks noGrp="1"/>
          </p:cNvSpPr>
          <p:nvPr>
            <p:ph type="body" idx="1"/>
          </p:nvPr>
        </p:nvSpPr>
        <p:spPr/>
        <p:txBody>
          <a:bodyPr/>
          <a:lstStyle/>
          <a:p>
            <a:endParaRPr lang="en-US" dirty="0"/>
          </a:p>
        </p:txBody>
      </p:sp>
      <p:sp>
        <p:nvSpPr>
          <p:cNvPr id="6" name="Date Placeholder 5">
            <a:extLst>
              <a:ext uri="{FF2B5EF4-FFF2-40B4-BE49-F238E27FC236}">
                <a16:creationId xmlns:a16="http://schemas.microsoft.com/office/drawing/2014/main" id="{3AF557ED-52DB-B232-0402-5B01BF4E8744}"/>
              </a:ext>
            </a:extLst>
          </p:cNvPr>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68D569-721C-46A5-BD53-6831B575F6F0}" type="datetime1">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10/27/2026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D6B61E6D-7CB1-A10E-83E3-C37316D75092}"/>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1045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B0971-D7B3-70F4-3A3F-3F7798855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556FF-5469-7D81-BB95-5BBA2746D0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A3FE97-A74B-5858-8F8D-62B04B4E0B1D}"/>
              </a:ext>
            </a:extLst>
          </p:cNvPr>
          <p:cNvSpPr>
            <a:spLocks noGrp="1"/>
          </p:cNvSpPr>
          <p:nvPr>
            <p:ph type="body" idx="1"/>
          </p:nvPr>
        </p:nvSpPr>
        <p:spPr/>
        <p:txBody>
          <a:bodyPr/>
          <a:lstStyle/>
          <a:p>
            <a:r>
              <a:rPr lang="en-US" dirty="0"/>
              <a:t>Q2 2026 Benton rate was calculated from the 2026-06 Combined file Yearly tab total Residential Revenue / total Residential Usage</a:t>
            </a:r>
          </a:p>
          <a:p>
            <a:endParaRPr lang="en-US" dirty="0"/>
          </a:p>
        </p:txBody>
      </p:sp>
      <p:sp>
        <p:nvSpPr>
          <p:cNvPr id="4" name="Slide Number Placeholder 3">
            <a:extLst>
              <a:ext uri="{FF2B5EF4-FFF2-40B4-BE49-F238E27FC236}">
                <a16:creationId xmlns:a16="http://schemas.microsoft.com/office/drawing/2014/main" id="{DBC92D20-F642-7814-9966-1990A590A0DB}"/>
              </a:ext>
            </a:extLst>
          </p:cNvPr>
          <p:cNvSpPr>
            <a:spLocks noGrp="1"/>
          </p:cNvSpPr>
          <p:nvPr>
            <p:ph type="sldNum" sz="quarter" idx="5"/>
          </p:nvPr>
        </p:nvSpPr>
        <p:spPr/>
        <p:txBody>
          <a:bodyPr/>
          <a:lstStyle/>
          <a:p>
            <a:fld id="{D0027989-C9BB-42A1-8885-28D4A85BD1A8}" type="slidenum">
              <a:rPr lang="en-US" smtClean="0"/>
              <a:t>10</a:t>
            </a:fld>
            <a:endParaRPr lang="en-US" dirty="0"/>
          </a:p>
        </p:txBody>
      </p:sp>
    </p:spTree>
    <p:extLst>
      <p:ext uri="{BB962C8B-B14F-4D97-AF65-F5344CB8AC3E}">
        <p14:creationId xmlns:p14="http://schemas.microsoft.com/office/powerpoint/2010/main" val="1921741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E7840-F519-DC6F-B860-BB6472F80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36D34-C998-1A8E-03AA-34F90A5AAD64}"/>
              </a:ext>
            </a:extLst>
          </p:cNvPr>
          <p:cNvSpPr>
            <a:spLocks noGrp="1" noRot="1" noChangeAspect="1"/>
          </p:cNvSpPr>
          <p:nvPr>
            <p:ph type="sldImg"/>
          </p:nvPr>
        </p:nvSpPr>
        <p:spPr>
          <a:xfrm>
            <a:off x="777875" y="1200150"/>
            <a:ext cx="5762625" cy="3241675"/>
          </a:xfrm>
        </p:spPr>
      </p:sp>
      <p:sp>
        <p:nvSpPr>
          <p:cNvPr id="3" name="Notes Placeholder 2">
            <a:extLst>
              <a:ext uri="{FF2B5EF4-FFF2-40B4-BE49-F238E27FC236}">
                <a16:creationId xmlns:a16="http://schemas.microsoft.com/office/drawing/2014/main" id="{568123D9-B502-4BCE-3C38-9C43FB20CC95}"/>
              </a:ext>
            </a:extLst>
          </p:cNvPr>
          <p:cNvSpPr>
            <a:spLocks noGrp="1"/>
          </p:cNvSpPr>
          <p:nvPr>
            <p:ph type="body" idx="1"/>
          </p:nvPr>
        </p:nvSpPr>
        <p:spPr/>
        <p:txBody>
          <a:bodyPr/>
          <a:lstStyle/>
          <a:p>
            <a:r>
              <a:rPr lang="en-US" dirty="0"/>
              <a:t>Note: if the Commission wants the rate increase spread evenly, then it would be 3.4% rate increases for 2027 – 2029 and we would end 2030 at 104 </a:t>
            </a:r>
            <a:r>
              <a:rPr lang="en-US" dirty="0" err="1"/>
              <a:t>DCOH</a:t>
            </a:r>
            <a:r>
              <a:rPr lang="en-US" dirty="0"/>
              <a:t>/</a:t>
            </a:r>
          </a:p>
        </p:txBody>
      </p:sp>
      <p:sp>
        <p:nvSpPr>
          <p:cNvPr id="4" name="Slide Number Placeholder 3">
            <a:extLst>
              <a:ext uri="{FF2B5EF4-FFF2-40B4-BE49-F238E27FC236}">
                <a16:creationId xmlns:a16="http://schemas.microsoft.com/office/drawing/2014/main" id="{59320906-A9A3-6E7F-DB70-CFD7AE93EA99}"/>
              </a:ext>
            </a:extLst>
          </p:cNvPr>
          <p:cNvSpPr>
            <a:spLocks noGrp="1"/>
          </p:cNvSpPr>
          <p:nvPr>
            <p:ph type="sldNum" sz="quarter" idx="10"/>
          </p:nvPr>
        </p:nvSpPr>
        <p:spPr/>
        <p:txBody>
          <a:bodyPr/>
          <a:lstStyle/>
          <a:p>
            <a:pPr marL="0" marR="0" lvl="0" indent="0" algn="r" defTabSz="974263" rtl="0" eaLnBrk="1" fontAlgn="auto" latinLnBrk="0" hangingPunct="1">
              <a:lnSpc>
                <a:spcPct val="100000"/>
              </a:lnSpc>
              <a:spcBef>
                <a:spcPts val="0"/>
              </a:spcBef>
              <a:spcAft>
                <a:spcPts val="0"/>
              </a:spcAft>
              <a:buClrTx/>
              <a:buSzTx/>
              <a:buFontTx/>
              <a:buNone/>
              <a:tabLst/>
              <a:defRPr/>
            </a:pPr>
            <a:fld id="{6D9F3805-A9C5-4CF2-942B-A946624E7B97}"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74263"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3970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10F74-69DC-F8FE-2348-C01D264F97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26856-01B3-0FE4-8D31-7D7C56161BAF}"/>
              </a:ext>
            </a:extLst>
          </p:cNvPr>
          <p:cNvSpPr>
            <a:spLocks noGrp="1" noRot="1" noChangeAspect="1"/>
          </p:cNvSpPr>
          <p:nvPr>
            <p:ph type="sldImg"/>
          </p:nvPr>
        </p:nvSpPr>
        <p:spPr>
          <a:xfrm>
            <a:off x="777875" y="1200150"/>
            <a:ext cx="5762625" cy="3241675"/>
          </a:xfrm>
        </p:spPr>
      </p:sp>
      <p:sp>
        <p:nvSpPr>
          <p:cNvPr id="3" name="Notes Placeholder 2">
            <a:extLst>
              <a:ext uri="{FF2B5EF4-FFF2-40B4-BE49-F238E27FC236}">
                <a16:creationId xmlns:a16="http://schemas.microsoft.com/office/drawing/2014/main" id="{2EB08A18-5907-4605-87DF-CDDFEC8F24B2}"/>
              </a:ext>
            </a:extLst>
          </p:cNvPr>
          <p:cNvSpPr>
            <a:spLocks noGrp="1"/>
          </p:cNvSpPr>
          <p:nvPr>
            <p:ph type="body" idx="1"/>
          </p:nvPr>
        </p:nvSpPr>
        <p:spPr/>
        <p:txBody>
          <a:bodyPr/>
          <a:lstStyle/>
          <a:p>
            <a:r>
              <a:rPr lang="en-US" dirty="0"/>
              <a:t>Note: if the Commission wants the rate increase spread evenly, then it would be 4.0% rate increases for 2027 – 2029 and we would end 2030 at 104 </a:t>
            </a:r>
            <a:r>
              <a:rPr lang="en-US" dirty="0" err="1"/>
              <a:t>DCOH</a:t>
            </a:r>
            <a:r>
              <a:rPr lang="en-US" dirty="0"/>
              <a:t>/</a:t>
            </a:r>
          </a:p>
        </p:txBody>
      </p:sp>
      <p:sp>
        <p:nvSpPr>
          <p:cNvPr id="4" name="Slide Number Placeholder 3">
            <a:extLst>
              <a:ext uri="{FF2B5EF4-FFF2-40B4-BE49-F238E27FC236}">
                <a16:creationId xmlns:a16="http://schemas.microsoft.com/office/drawing/2014/main" id="{FEE14A94-311A-1755-ADD4-13D0B4321F80}"/>
              </a:ext>
            </a:extLst>
          </p:cNvPr>
          <p:cNvSpPr>
            <a:spLocks noGrp="1"/>
          </p:cNvSpPr>
          <p:nvPr>
            <p:ph type="sldNum" sz="quarter" idx="10"/>
          </p:nvPr>
        </p:nvSpPr>
        <p:spPr/>
        <p:txBody>
          <a:bodyPr/>
          <a:lstStyle/>
          <a:p>
            <a:pPr marL="0" marR="0" lvl="0" indent="0" algn="r" defTabSz="974263" rtl="0" eaLnBrk="1" fontAlgn="auto" latinLnBrk="0" hangingPunct="1">
              <a:lnSpc>
                <a:spcPct val="100000"/>
              </a:lnSpc>
              <a:spcBef>
                <a:spcPts val="0"/>
              </a:spcBef>
              <a:spcAft>
                <a:spcPts val="0"/>
              </a:spcAft>
              <a:buClrTx/>
              <a:buSzTx/>
              <a:buFontTx/>
              <a:buNone/>
              <a:tabLst/>
              <a:defRPr/>
            </a:pPr>
            <a:fld id="{6D9F3805-A9C5-4CF2-942B-A946624E7B97}"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74263"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0251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A2B54-14EF-455C-69A6-DDB524BA1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AA3E1B-2E64-E80B-7A83-B4FBB0076538}"/>
              </a:ext>
            </a:extLst>
          </p:cNvPr>
          <p:cNvSpPr>
            <a:spLocks noGrp="1" noRot="1" noChangeAspect="1"/>
          </p:cNvSpPr>
          <p:nvPr>
            <p:ph type="sldImg"/>
          </p:nvPr>
        </p:nvSpPr>
        <p:spPr>
          <a:xfrm>
            <a:off x="777875" y="1200150"/>
            <a:ext cx="5762625" cy="3241675"/>
          </a:xfrm>
        </p:spPr>
      </p:sp>
      <p:sp>
        <p:nvSpPr>
          <p:cNvPr id="3" name="Notes Placeholder 2">
            <a:extLst>
              <a:ext uri="{FF2B5EF4-FFF2-40B4-BE49-F238E27FC236}">
                <a16:creationId xmlns:a16="http://schemas.microsoft.com/office/drawing/2014/main" id="{84FE23FA-558D-3A37-D854-219558D267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CBF8C6-7202-34F2-A99D-54FEABAA007F}"/>
              </a:ext>
            </a:extLst>
          </p:cNvPr>
          <p:cNvSpPr>
            <a:spLocks noGrp="1"/>
          </p:cNvSpPr>
          <p:nvPr>
            <p:ph type="sldNum" sz="quarter" idx="10"/>
          </p:nvPr>
        </p:nvSpPr>
        <p:spPr/>
        <p:txBody>
          <a:bodyPr/>
          <a:lstStyle/>
          <a:p>
            <a:pPr marL="0" marR="0" lvl="0" indent="0" algn="r" defTabSz="974263" rtl="0" eaLnBrk="1" fontAlgn="auto" latinLnBrk="0" hangingPunct="1">
              <a:lnSpc>
                <a:spcPct val="100000"/>
              </a:lnSpc>
              <a:spcBef>
                <a:spcPts val="0"/>
              </a:spcBef>
              <a:spcAft>
                <a:spcPts val="0"/>
              </a:spcAft>
              <a:buClrTx/>
              <a:buSzTx/>
              <a:buFontTx/>
              <a:buNone/>
              <a:tabLst/>
              <a:defRPr/>
            </a:pPr>
            <a:fld id="{6D9F3805-A9C5-4CF2-942B-A946624E7B97}"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74263"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0793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4EEC2-0B2F-4FC5-0763-898DDEF82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91E14-2B16-966E-3A1A-BF4CBEB8F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895240-C962-49FD-BD37-7BEA145B7D55}"/>
              </a:ext>
            </a:extLst>
          </p:cNvPr>
          <p:cNvSpPr>
            <a:spLocks noGrp="1"/>
          </p:cNvSpPr>
          <p:nvPr>
            <p:ph type="body" idx="1"/>
          </p:nvPr>
        </p:nvSpPr>
        <p:spPr/>
        <p:txBody>
          <a:bodyPr/>
          <a:lstStyle/>
          <a:p>
            <a:pPr marL="0" indent="0">
              <a:buFontTx/>
              <a:buNone/>
            </a:pPr>
            <a:r>
              <a:rPr lang="en-US" dirty="0"/>
              <a:t>Rate Allocation: </a:t>
            </a:r>
          </a:p>
          <a:p>
            <a:pPr marL="228600" indent="-228600">
              <a:buFontTx/>
              <a:buAutoNum type="alphaUcPeriod"/>
            </a:pPr>
            <a:r>
              <a:rPr lang="en-US" dirty="0"/>
              <a:t>Uniform</a:t>
            </a:r>
          </a:p>
          <a:p>
            <a:pPr marL="228600" indent="-228600">
              <a:buFontTx/>
              <a:buAutoNum type="alphaUcPeriod"/>
            </a:pPr>
            <a:r>
              <a:rPr lang="en-US" dirty="0"/>
              <a:t>COSA-Based</a:t>
            </a:r>
          </a:p>
          <a:p>
            <a:pPr marL="228600" indent="-228600">
              <a:buFontTx/>
              <a:buAutoNum type="alphaUcPeriod"/>
            </a:pPr>
            <a:endParaRPr lang="en-US" dirty="0"/>
          </a:p>
          <a:p>
            <a:pPr marL="0" indent="0">
              <a:buFontTx/>
              <a:buNone/>
            </a:pPr>
            <a:r>
              <a:rPr lang="en-US" dirty="0"/>
              <a:t>Rate Design:</a:t>
            </a:r>
          </a:p>
          <a:p>
            <a:pPr marL="228600" indent="-228600">
              <a:buFontTx/>
              <a:buAutoNum type="alphaUcPeriod"/>
            </a:pPr>
            <a:r>
              <a:rPr lang="en-US" dirty="0"/>
              <a:t>Proportional </a:t>
            </a:r>
          </a:p>
          <a:p>
            <a:pPr marL="228600" indent="-228600">
              <a:buFontTx/>
              <a:buAutoNum type="alphaUcPeriod"/>
            </a:pPr>
            <a:r>
              <a:rPr lang="en-US" dirty="0"/>
              <a:t>Targeted</a:t>
            </a:r>
          </a:p>
        </p:txBody>
      </p:sp>
      <p:sp>
        <p:nvSpPr>
          <p:cNvPr id="4" name="Slide Number Placeholder 3">
            <a:extLst>
              <a:ext uri="{FF2B5EF4-FFF2-40B4-BE49-F238E27FC236}">
                <a16:creationId xmlns:a16="http://schemas.microsoft.com/office/drawing/2014/main" id="{2DDAA4FB-FF83-9F7F-A8FC-9CC68B28A1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EAB23F-08B7-4488-BD49-17BDDB5C3B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0108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B4E1C-9765-BB5C-7D16-24C0AB127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79006F-9162-36B0-F125-6FAA54A5AF68}"/>
              </a:ext>
            </a:extLst>
          </p:cNvPr>
          <p:cNvSpPr>
            <a:spLocks noGrp="1" noRot="1" noChangeAspect="1"/>
          </p:cNvSpPr>
          <p:nvPr>
            <p:ph type="sldImg"/>
          </p:nvPr>
        </p:nvSpPr>
        <p:spPr>
          <a:xfrm>
            <a:off x="420688" y="703263"/>
            <a:ext cx="6262687" cy="3522662"/>
          </a:xfrm>
        </p:spPr>
      </p:sp>
      <p:sp>
        <p:nvSpPr>
          <p:cNvPr id="3" name="Notes Placeholder 2">
            <a:extLst>
              <a:ext uri="{FF2B5EF4-FFF2-40B4-BE49-F238E27FC236}">
                <a16:creationId xmlns:a16="http://schemas.microsoft.com/office/drawing/2014/main" id="{F94ED0AF-DA00-1113-8B3B-0D1D735E48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D0670E-534F-0A96-CCA7-6B7F2A61BCD8}"/>
              </a:ext>
            </a:extLst>
          </p:cNvPr>
          <p:cNvSpPr>
            <a:spLocks noGrp="1"/>
          </p:cNvSpPr>
          <p:nvPr>
            <p:ph type="sldNum" sz="quarter" idx="10"/>
          </p:nvPr>
        </p:nvSpPr>
        <p:spPr/>
        <p:txBody>
          <a:bodyPr/>
          <a:lstStyle/>
          <a:p>
            <a:pPr defTabSz="924916">
              <a:defRPr/>
            </a:pPr>
            <a:fld id="{6D9F3805-A9C5-4CF2-942B-A946624E7B97}" type="slidenum">
              <a:rPr lang="en-US">
                <a:solidFill>
                  <a:prstClr val="black"/>
                </a:solidFill>
                <a:latin typeface="Calibri"/>
              </a:rPr>
              <a:pPr defTabSz="924916">
                <a:defRPr/>
              </a:pPr>
              <a:t>16</a:t>
            </a:fld>
            <a:endParaRPr lang="en-US" dirty="0">
              <a:solidFill>
                <a:prstClr val="black"/>
              </a:solidFill>
              <a:latin typeface="Calibri"/>
            </a:endParaRPr>
          </a:p>
        </p:txBody>
      </p:sp>
    </p:spTree>
    <p:extLst>
      <p:ext uri="{BB962C8B-B14F-4D97-AF65-F5344CB8AC3E}">
        <p14:creationId xmlns:p14="http://schemas.microsoft.com/office/powerpoint/2010/main" val="960195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50FB2-91A2-3C7A-02B3-45576536A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12F26-6B83-729B-990D-FA964B654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E6C092-7F14-40DD-E0AE-3E54A713CFD5}"/>
              </a:ext>
            </a:extLst>
          </p:cNvPr>
          <p:cNvSpPr>
            <a:spLocks noGrp="1"/>
          </p:cNvSpPr>
          <p:nvPr>
            <p:ph type="body" idx="1"/>
          </p:nvPr>
        </p:nvSpPr>
        <p:spPr/>
        <p:txBody>
          <a:bodyPr/>
          <a:lstStyle/>
          <a:p>
            <a:pPr lvl="0"/>
            <a:r>
              <a:rPr lang="en-US" sz="1200" kern="1200" dirty="0">
                <a:solidFill>
                  <a:schemeClr val="tx1"/>
                </a:solidFill>
                <a:effectLst/>
                <a:latin typeface="+mn-lt"/>
                <a:ea typeface="+mn-ea"/>
                <a:cs typeface="+mn-cs"/>
              </a:rPr>
              <a:t>PPC is working with Energy GPS to study the impacts so any numbers are very preliminary.</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Spill is required 24 hours per day for much of the months, including throughout August.  The previously negotiated </a:t>
            </a:r>
            <a:r>
              <a:rPr lang="en-US" sz="1200" b="1" i="1" kern="1200" dirty="0">
                <a:solidFill>
                  <a:schemeClr val="tx1"/>
                </a:solidFill>
                <a:effectLst/>
                <a:latin typeface="+mn-lt"/>
                <a:ea typeface="+mn-ea"/>
                <a:cs typeface="+mn-cs"/>
              </a:rPr>
              <a:t>flexible spill</a:t>
            </a:r>
            <a:r>
              <a:rPr lang="en-US" sz="1200" kern="1200" dirty="0">
                <a:solidFill>
                  <a:schemeClr val="tx1"/>
                </a:solidFill>
                <a:effectLst/>
                <a:latin typeface="+mn-lt"/>
                <a:ea typeface="+mn-ea"/>
                <a:cs typeface="+mn-cs"/>
              </a:rPr>
              <a:t> to optimize power production for 8 hours and spilling to gas caps (</a:t>
            </a:r>
            <a:r>
              <a:rPr lang="en-US" sz="1200" kern="1200" dirty="0" err="1">
                <a:solidFill>
                  <a:schemeClr val="tx1"/>
                </a:solidFill>
                <a:effectLst/>
                <a:latin typeface="+mn-lt"/>
                <a:ea typeface="+mn-ea"/>
                <a:cs typeface="+mn-cs"/>
              </a:rPr>
              <a:t>TDG</a:t>
            </a:r>
            <a:r>
              <a:rPr lang="en-US" sz="1200" kern="1200" dirty="0">
                <a:solidFill>
                  <a:schemeClr val="tx1"/>
                </a:solidFill>
                <a:effectLst/>
                <a:latin typeface="+mn-lt"/>
                <a:ea typeface="+mn-ea"/>
                <a:cs typeface="+mn-cs"/>
              </a:rPr>
              <a:t>) for 16 hours is no longer in play.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Reservoir pool levels will be at </a:t>
            </a:r>
            <a:r>
              <a:rPr lang="en-US" sz="1200" b="1" i="1" kern="1200" dirty="0">
                <a:solidFill>
                  <a:schemeClr val="tx1"/>
                </a:solidFill>
                <a:effectLst/>
                <a:latin typeface="+mn-lt"/>
                <a:ea typeface="+mn-ea"/>
                <a:cs typeface="+mn-cs"/>
              </a:rPr>
              <a:t>Minimum Irrigation Pool</a:t>
            </a:r>
            <a:r>
              <a:rPr lang="en-US" sz="1200" kern="1200" dirty="0">
                <a:solidFill>
                  <a:schemeClr val="tx1"/>
                </a:solidFill>
                <a:effectLst/>
                <a:latin typeface="+mn-lt"/>
                <a:ea typeface="+mn-ea"/>
                <a:cs typeface="+mn-cs"/>
              </a:rPr>
              <a:t> versus Minimum Operating Pool which is definitely a win for our irrigators.  There are still some impacts in terms of maintenance of water intakes for some customers.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BPA has estimated the cost impacts to be as high as </a:t>
            </a:r>
            <a:r>
              <a:rPr lang="en-US" sz="1200" b="1" i="1" kern="1200" dirty="0">
                <a:solidFill>
                  <a:schemeClr val="tx1"/>
                </a:solidFill>
                <a:effectLst/>
                <a:latin typeface="+mn-lt"/>
                <a:ea typeface="+mn-ea"/>
                <a:cs typeface="+mn-cs"/>
              </a:rPr>
              <a:t>$140 million</a:t>
            </a:r>
            <a:r>
              <a:rPr lang="en-US" sz="1200" kern="1200" dirty="0">
                <a:solidFill>
                  <a:schemeClr val="tx1"/>
                </a:solidFill>
                <a:effectLst/>
                <a:latin typeface="+mn-lt"/>
                <a:ea typeface="+mn-ea"/>
                <a:cs typeface="+mn-cs"/>
              </a:rPr>
              <a:t> per year.  Some estimates are as low as $100 million.</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There are grid reliability implications when constant spill is mandated as it will be difficult to hold enough reserves when all of the water is going over the spillway and not available to keep water in the penstocks for backup generation.</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Wholesale cost impacts on Benton PUD could result in a retail rate increase in the ballpark of </a:t>
            </a:r>
            <a:r>
              <a:rPr lang="en-US" sz="1200" b="1" i="1" kern="1200" dirty="0">
                <a:solidFill>
                  <a:schemeClr val="tx1"/>
                </a:solidFill>
                <a:effectLst/>
                <a:latin typeface="+mn-lt"/>
                <a:ea typeface="+mn-ea"/>
                <a:cs typeface="+mn-cs"/>
              </a:rPr>
              <a:t>2.5% to 3.5% </a:t>
            </a:r>
            <a:r>
              <a:rPr lang="en-US" sz="1200" kern="1200" dirty="0">
                <a:solidFill>
                  <a:schemeClr val="tx1"/>
                </a:solidFill>
                <a:effectLst/>
                <a:latin typeface="+mn-lt"/>
                <a:ea typeface="+mn-ea"/>
                <a:cs typeface="+mn-cs"/>
              </a:rPr>
              <a:t>beginning with FY27, i.e. starting October 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of this year.</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Since BPA will be forced to by replacement power from the market Benton PUD could also face an </a:t>
            </a:r>
            <a:r>
              <a:rPr lang="en-US" sz="1200" b="1" i="1" kern="1200" dirty="0" err="1">
                <a:solidFill>
                  <a:schemeClr val="tx1"/>
                </a:solidFill>
                <a:effectLst/>
                <a:latin typeface="+mn-lt"/>
                <a:ea typeface="+mn-ea"/>
                <a:cs typeface="+mn-cs"/>
              </a:rPr>
              <a:t>FRP</a:t>
            </a:r>
            <a:r>
              <a:rPr lang="en-US" sz="1200" b="1" i="1" kern="1200" dirty="0">
                <a:solidFill>
                  <a:schemeClr val="tx1"/>
                </a:solidFill>
                <a:effectLst/>
                <a:latin typeface="+mn-lt"/>
                <a:ea typeface="+mn-ea"/>
                <a:cs typeface="+mn-cs"/>
              </a:rPr>
              <a:t> surcharge</a:t>
            </a:r>
            <a:r>
              <a:rPr lang="en-US" sz="1200" kern="1200" dirty="0">
                <a:solidFill>
                  <a:schemeClr val="tx1"/>
                </a:solidFill>
                <a:effectLst/>
                <a:latin typeface="+mn-lt"/>
                <a:ea typeface="+mn-ea"/>
                <a:cs typeface="+mn-cs"/>
              </a:rPr>
              <a:t> later this year depending on how high market prices get, particularly in the late summer months.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Federal Agencies will appeal but this could take </a:t>
            </a:r>
            <a:r>
              <a:rPr lang="en-US" sz="1200" b="1" i="1" kern="1200" dirty="0">
                <a:solidFill>
                  <a:schemeClr val="tx1"/>
                </a:solidFill>
                <a:effectLst/>
                <a:latin typeface="+mn-lt"/>
                <a:ea typeface="+mn-ea"/>
                <a:cs typeface="+mn-cs"/>
              </a:rPr>
              <a:t>2 or 3 years</a:t>
            </a:r>
            <a:r>
              <a:rPr lang="en-US" sz="1200" kern="1200" dirty="0">
                <a:solidFill>
                  <a:schemeClr val="tx1"/>
                </a:solidFill>
                <a:effectLst/>
                <a:latin typeface="+mn-lt"/>
                <a:ea typeface="+mn-ea"/>
                <a:cs typeface="+mn-cs"/>
              </a:rPr>
              <a:t> to resolve.</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It definitely could have been much worse but PPC was allowed as an intervenor to actually provide the judge with suggested compromises.  This is highly unusual as intervenors are more often left on the sideline.</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The final outcome down the road could definitely be worse if the judge orders multi-billion dollar infrastructure improvements.</a:t>
            </a:r>
          </a:p>
          <a:p>
            <a:endParaRPr lang="en-US" dirty="0"/>
          </a:p>
        </p:txBody>
      </p:sp>
      <p:sp>
        <p:nvSpPr>
          <p:cNvPr id="4" name="Slide Number Placeholder 3">
            <a:extLst>
              <a:ext uri="{FF2B5EF4-FFF2-40B4-BE49-F238E27FC236}">
                <a16:creationId xmlns:a16="http://schemas.microsoft.com/office/drawing/2014/main" id="{42275C8E-6B0C-ACA0-7905-CBB1609568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EAB23F-08B7-4488-BD49-17BDDB5C3B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7432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F96F5-9BAF-6281-E0E0-F66B008A7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EFAE72-69F7-CE0F-674F-A94BDDA700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D737B9-BB8B-6B32-66B5-57132EFEE23F}"/>
              </a:ext>
            </a:extLst>
          </p:cNvPr>
          <p:cNvSpPr>
            <a:spLocks noGrp="1"/>
          </p:cNvSpPr>
          <p:nvPr>
            <p:ph type="body" idx="1"/>
          </p:nvPr>
        </p:nvSpPr>
        <p:spPr/>
        <p:txBody>
          <a:bodyPr/>
          <a:lstStyle/>
          <a:p>
            <a:r>
              <a:rPr lang="en-US" dirty="0"/>
              <a:t>Benton PUD Q1 2026 reflects current rates including the rate increase that was implemented April 1, 2026.</a:t>
            </a:r>
          </a:p>
        </p:txBody>
      </p:sp>
      <p:sp>
        <p:nvSpPr>
          <p:cNvPr id="4" name="Slide Number Placeholder 3">
            <a:extLst>
              <a:ext uri="{FF2B5EF4-FFF2-40B4-BE49-F238E27FC236}">
                <a16:creationId xmlns:a16="http://schemas.microsoft.com/office/drawing/2014/main" id="{C394AAB4-9A19-A5A3-15F8-FD7D9471F4B0}"/>
              </a:ext>
            </a:extLst>
          </p:cNvPr>
          <p:cNvSpPr>
            <a:spLocks noGrp="1"/>
          </p:cNvSpPr>
          <p:nvPr>
            <p:ph type="sldNum" sz="quarter" idx="5"/>
          </p:nvPr>
        </p:nvSpPr>
        <p:spPr/>
        <p:txBody>
          <a:bodyPr/>
          <a:lstStyle/>
          <a:p>
            <a:fld id="{D0027989-C9BB-42A1-8885-28D4A85BD1A8}" type="slidenum">
              <a:rPr lang="en-US" smtClean="0"/>
              <a:t>19</a:t>
            </a:fld>
            <a:endParaRPr lang="en-US" dirty="0"/>
          </a:p>
        </p:txBody>
      </p:sp>
    </p:spTree>
    <p:extLst>
      <p:ext uri="{BB962C8B-B14F-4D97-AF65-F5344CB8AC3E}">
        <p14:creationId xmlns:p14="http://schemas.microsoft.com/office/powerpoint/2010/main" val="2242624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06FCD-BFD2-FF35-648E-0678D83A0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7B43CE-D4E3-F7CA-1AFF-8DD7A636724B}"/>
              </a:ext>
            </a:extLst>
          </p:cNvPr>
          <p:cNvSpPr>
            <a:spLocks noGrp="1" noRot="1" noChangeAspect="1"/>
          </p:cNvSpPr>
          <p:nvPr>
            <p:ph type="sldImg"/>
          </p:nvPr>
        </p:nvSpPr>
        <p:spPr>
          <a:xfrm>
            <a:off x="420688" y="703263"/>
            <a:ext cx="6262687" cy="3522662"/>
          </a:xfrm>
        </p:spPr>
      </p:sp>
      <p:sp>
        <p:nvSpPr>
          <p:cNvPr id="3" name="Notes Placeholder 2">
            <a:extLst>
              <a:ext uri="{FF2B5EF4-FFF2-40B4-BE49-F238E27FC236}">
                <a16:creationId xmlns:a16="http://schemas.microsoft.com/office/drawing/2014/main" id="{7C9E3035-C8FC-02C9-5B22-E7180D7665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EF07BB-C0D5-6A63-AC72-BADD115A5BB7}"/>
              </a:ext>
            </a:extLst>
          </p:cNvPr>
          <p:cNvSpPr>
            <a:spLocks noGrp="1"/>
          </p:cNvSpPr>
          <p:nvPr>
            <p:ph type="sldNum" sz="quarter" idx="10"/>
          </p:nvPr>
        </p:nvSpPr>
        <p:spPr/>
        <p:txBody>
          <a:bodyPr/>
          <a:lstStyle/>
          <a:p>
            <a:pPr defTabSz="924916">
              <a:defRPr/>
            </a:pPr>
            <a:fld id="{6D9F3805-A9C5-4CF2-942B-A946624E7B97}" type="slidenum">
              <a:rPr lang="en-US">
                <a:solidFill>
                  <a:prstClr val="black"/>
                </a:solidFill>
                <a:latin typeface="Calibri"/>
              </a:rPr>
              <a:pPr defTabSz="924916">
                <a:defRPr/>
              </a:pPr>
              <a:t>20</a:t>
            </a:fld>
            <a:endParaRPr lang="en-US" dirty="0">
              <a:solidFill>
                <a:prstClr val="black"/>
              </a:solidFill>
              <a:latin typeface="Calibri"/>
            </a:endParaRPr>
          </a:p>
        </p:txBody>
      </p:sp>
    </p:spTree>
    <p:extLst>
      <p:ext uri="{BB962C8B-B14F-4D97-AF65-F5344CB8AC3E}">
        <p14:creationId xmlns:p14="http://schemas.microsoft.com/office/powerpoint/2010/main" val="3400122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Prior to 2020, budget public hearings were held at night.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EAB23F-08B7-4488-BD49-17BDDB5C3B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377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FF83F-A707-30C1-C3D2-9049995D20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F4C70-2464-34EC-0266-15C5A7EDEA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401EE2-CA84-1205-3FCE-EB920EFD2691}"/>
              </a:ext>
            </a:extLst>
          </p:cNvPr>
          <p:cNvSpPr>
            <a:spLocks noGrp="1"/>
          </p:cNvSpPr>
          <p:nvPr>
            <p:ph type="body" idx="1"/>
          </p:nvPr>
        </p:nvSpPr>
        <p:spPr/>
        <p:txBody>
          <a:bodyPr/>
          <a:lstStyle/>
          <a:p>
            <a:pPr defTabSz="924858">
              <a:defRPr/>
            </a:pPr>
            <a:r>
              <a:rPr lang="en-US" baseline="0" dirty="0"/>
              <a:t>The reason security lighting jumped so much was due to cost allocation was reduced in 2026 versus 2025. The percentage from the Trial Balance for Maintenance of Yard lights was less so less costs were assigned. </a:t>
            </a:r>
          </a:p>
          <a:p>
            <a:pPr defTabSz="924858">
              <a:defRPr/>
            </a:pPr>
            <a:endParaRPr lang="en-US" baseline="0" dirty="0"/>
          </a:p>
          <a:p>
            <a:pPr defTabSz="924858">
              <a:defRPr/>
            </a:pPr>
            <a:r>
              <a:rPr lang="en-US" baseline="0" dirty="0"/>
              <a:t>COSA versus Estimated Retail Sales</a:t>
            </a:r>
          </a:p>
          <a:p>
            <a:pPr defTabSz="924858">
              <a:defRPr/>
            </a:pPr>
            <a:endParaRPr lang="en-US" baseline="0" dirty="0"/>
          </a:p>
          <a:p>
            <a:pPr defTabSz="924858">
              <a:defRPr/>
            </a:pPr>
            <a:r>
              <a:rPr lang="en-US" baseline="0" dirty="0"/>
              <a:t>2% Increase = ~$2.8M</a:t>
            </a:r>
          </a:p>
          <a:p>
            <a:pPr defTabSz="924858">
              <a:defRPr/>
            </a:pPr>
            <a:endParaRPr lang="en-US" baseline="0" dirty="0"/>
          </a:p>
          <a:p>
            <a:pPr defTabSz="924858">
              <a:defRPr/>
            </a:pPr>
            <a:r>
              <a:rPr lang="en-US" baseline="0" dirty="0"/>
              <a:t>Reserves were allocated based on estimated retail revenue received from each class</a:t>
            </a:r>
          </a:p>
        </p:txBody>
      </p:sp>
      <p:sp>
        <p:nvSpPr>
          <p:cNvPr id="4" name="Slide Number Placeholder 3">
            <a:extLst>
              <a:ext uri="{FF2B5EF4-FFF2-40B4-BE49-F238E27FC236}">
                <a16:creationId xmlns:a16="http://schemas.microsoft.com/office/drawing/2014/main" id="{22A0CAD4-577D-9C94-EBBB-31300AF3420B}"/>
              </a:ext>
            </a:extLst>
          </p:cNvPr>
          <p:cNvSpPr>
            <a:spLocks noGrp="1"/>
          </p:cNvSpPr>
          <p:nvPr>
            <p:ph type="sldNum" sz="quarter" idx="10"/>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6D9F3805-A9C5-4CF2-942B-A946624E7B9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22543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0A095-5BCE-EF8D-DAC1-BBCABC58A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6646C2-9384-F9C0-258C-29BDC92BAE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E92374-4386-DD59-DCBD-C28F61EF3295}"/>
              </a:ext>
            </a:extLst>
          </p:cNvPr>
          <p:cNvSpPr>
            <a:spLocks noGrp="1"/>
          </p:cNvSpPr>
          <p:nvPr>
            <p:ph type="body" idx="1"/>
          </p:nvPr>
        </p:nvSpPr>
        <p:spPr/>
        <p:txBody>
          <a:bodyPr/>
          <a:lstStyle/>
          <a:p>
            <a:pPr marL="0" indent="0">
              <a:buFontTx/>
              <a:buNone/>
            </a:pPr>
            <a:r>
              <a:rPr lang="en-US" dirty="0"/>
              <a:t>Because the BP027 rate case is $2.46 mills/kWh, it only makes sense all customer classes should pay.</a:t>
            </a:r>
          </a:p>
          <a:p>
            <a:pPr marL="0" indent="0">
              <a:buFontTx/>
              <a:buNone/>
            </a:pPr>
            <a:r>
              <a:rPr lang="en-US" dirty="0"/>
              <a:t>Rate Allocation: </a:t>
            </a:r>
          </a:p>
          <a:p>
            <a:pPr marL="228600" indent="-228600">
              <a:buFontTx/>
              <a:buAutoNum type="alphaUcPeriod"/>
            </a:pPr>
            <a:r>
              <a:rPr lang="en-US" dirty="0"/>
              <a:t>Uniform</a:t>
            </a:r>
          </a:p>
          <a:p>
            <a:pPr marL="228600" indent="-228600">
              <a:buFontTx/>
              <a:buAutoNum type="alphaUcPeriod"/>
            </a:pPr>
            <a:r>
              <a:rPr lang="en-US" dirty="0"/>
              <a:t>COSA-Based</a:t>
            </a:r>
          </a:p>
          <a:p>
            <a:pPr marL="228600" indent="-228600">
              <a:buFontTx/>
              <a:buAutoNum type="alphaUcPeriod"/>
            </a:pPr>
            <a:endParaRPr lang="en-US" dirty="0"/>
          </a:p>
          <a:p>
            <a:pPr marL="0" indent="0">
              <a:buFontTx/>
              <a:buNone/>
            </a:pPr>
            <a:r>
              <a:rPr lang="en-US" dirty="0"/>
              <a:t>Rate Design:</a:t>
            </a:r>
          </a:p>
          <a:p>
            <a:pPr marL="228600" indent="-228600">
              <a:buFontTx/>
              <a:buAutoNum type="alphaUcPeriod"/>
            </a:pPr>
            <a:r>
              <a:rPr lang="en-US" dirty="0"/>
              <a:t>Proportional </a:t>
            </a:r>
          </a:p>
          <a:p>
            <a:pPr marL="228600" indent="-228600">
              <a:buFontTx/>
              <a:buAutoNum type="alphaUcPeriod"/>
            </a:pPr>
            <a:r>
              <a:rPr lang="en-US" dirty="0"/>
              <a:t>Targeted</a:t>
            </a:r>
          </a:p>
        </p:txBody>
      </p:sp>
      <p:sp>
        <p:nvSpPr>
          <p:cNvPr id="4" name="Slide Number Placeholder 3">
            <a:extLst>
              <a:ext uri="{FF2B5EF4-FFF2-40B4-BE49-F238E27FC236}">
                <a16:creationId xmlns:a16="http://schemas.microsoft.com/office/drawing/2014/main" id="{84035C9A-3674-3A3F-6009-024EB7FF6C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EAB23F-08B7-4488-BD49-17BDDB5C3B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0347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BA602-1B69-D420-6549-67508DBA2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08811F-1438-B21E-9225-7521898D7C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756124-D4BE-CC58-4357-949761EA8569}"/>
              </a:ext>
            </a:extLst>
          </p:cNvPr>
          <p:cNvSpPr>
            <a:spLocks noGrp="1"/>
          </p:cNvSpPr>
          <p:nvPr>
            <p:ph type="body" idx="1"/>
          </p:nvPr>
        </p:nvSpPr>
        <p:spPr/>
        <p:txBody>
          <a:bodyPr/>
          <a:lstStyle/>
          <a:p>
            <a:pPr defTabSz="924858">
              <a:defRPr/>
            </a:pPr>
            <a:r>
              <a:rPr lang="en-US" baseline="0" dirty="0"/>
              <a:t>The reason security lighting jumped so much was due to cost allocation was reduced in 2026 versus 2025. The percentage from the Trial Balance for Maintenance of Yard lights was less so less costs were assigned. </a:t>
            </a:r>
          </a:p>
          <a:p>
            <a:pPr defTabSz="924858">
              <a:defRPr/>
            </a:pPr>
            <a:endParaRPr lang="en-US" baseline="0" dirty="0"/>
          </a:p>
          <a:p>
            <a:pPr defTabSz="924858">
              <a:defRPr/>
            </a:pPr>
            <a:r>
              <a:rPr lang="en-US" baseline="0" dirty="0"/>
              <a:t>COSA versus Estimated Retail Sales</a:t>
            </a:r>
          </a:p>
          <a:p>
            <a:pPr defTabSz="924858">
              <a:defRPr/>
            </a:pPr>
            <a:endParaRPr lang="en-US" baseline="0" dirty="0"/>
          </a:p>
          <a:p>
            <a:pPr defTabSz="924858">
              <a:defRPr/>
            </a:pPr>
            <a:r>
              <a:rPr lang="en-US" baseline="0" dirty="0"/>
              <a:t>2% Increase = ~$2.8M</a:t>
            </a:r>
          </a:p>
          <a:p>
            <a:pPr defTabSz="924858">
              <a:defRPr/>
            </a:pPr>
            <a:endParaRPr lang="en-US" baseline="0" dirty="0"/>
          </a:p>
          <a:p>
            <a:pPr defTabSz="924858">
              <a:defRPr/>
            </a:pPr>
            <a:r>
              <a:rPr lang="en-US" baseline="0" dirty="0"/>
              <a:t>Reserves were allocated based on estimated retail revenue received from each class</a:t>
            </a:r>
          </a:p>
        </p:txBody>
      </p:sp>
      <p:sp>
        <p:nvSpPr>
          <p:cNvPr id="4" name="Slide Number Placeholder 3">
            <a:extLst>
              <a:ext uri="{FF2B5EF4-FFF2-40B4-BE49-F238E27FC236}">
                <a16:creationId xmlns:a16="http://schemas.microsoft.com/office/drawing/2014/main" id="{AA9785E1-AC2F-6389-278F-D7059C3B6161}"/>
              </a:ext>
            </a:extLst>
          </p:cNvPr>
          <p:cNvSpPr>
            <a:spLocks noGrp="1"/>
          </p:cNvSpPr>
          <p:nvPr>
            <p:ph type="sldNum" sz="quarter" idx="10"/>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6D9F3805-A9C5-4CF2-942B-A946624E7B9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67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1C8F4-8AEE-64D0-C41F-3FEDD05C3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F51B9-65AB-D10C-2188-8745C5A01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334EE-26F1-B178-2825-9B72D88B7125}"/>
              </a:ext>
            </a:extLst>
          </p:cNvPr>
          <p:cNvSpPr>
            <a:spLocks noGrp="1"/>
          </p:cNvSpPr>
          <p:nvPr>
            <p:ph type="body" idx="1"/>
          </p:nvPr>
        </p:nvSpPr>
        <p:spPr/>
        <p:txBody>
          <a:bodyPr/>
          <a:lstStyle/>
          <a:p>
            <a:pPr marL="0" indent="0">
              <a:buFontTx/>
              <a:buNone/>
            </a:pPr>
            <a:r>
              <a:rPr lang="en-US" dirty="0"/>
              <a:t>Because the BP027 rate case is $2.46 mills/kWh, it only makes sense all customer classes should pay.</a:t>
            </a:r>
          </a:p>
          <a:p>
            <a:pPr marL="0" indent="0">
              <a:buFontTx/>
              <a:buNone/>
            </a:pPr>
            <a:r>
              <a:rPr lang="en-US" dirty="0"/>
              <a:t>Rate Allocation: </a:t>
            </a:r>
          </a:p>
          <a:p>
            <a:pPr marL="228600" indent="-228600">
              <a:buFontTx/>
              <a:buAutoNum type="alphaUcPeriod"/>
            </a:pPr>
            <a:r>
              <a:rPr lang="en-US" dirty="0"/>
              <a:t>Uniform</a:t>
            </a:r>
          </a:p>
          <a:p>
            <a:pPr marL="228600" indent="-228600">
              <a:buFontTx/>
              <a:buAutoNum type="alphaUcPeriod"/>
            </a:pPr>
            <a:r>
              <a:rPr lang="en-US" dirty="0"/>
              <a:t>COSA-Based</a:t>
            </a:r>
          </a:p>
          <a:p>
            <a:pPr marL="228600" indent="-228600">
              <a:buFontTx/>
              <a:buAutoNum type="alphaUcPeriod"/>
            </a:pPr>
            <a:endParaRPr lang="en-US" dirty="0"/>
          </a:p>
          <a:p>
            <a:pPr marL="0" indent="0">
              <a:buFontTx/>
              <a:buNone/>
            </a:pPr>
            <a:r>
              <a:rPr lang="en-US" dirty="0"/>
              <a:t>Rate Design:</a:t>
            </a:r>
          </a:p>
          <a:p>
            <a:pPr marL="228600" indent="-228600">
              <a:buFontTx/>
              <a:buAutoNum type="alphaUcPeriod"/>
            </a:pPr>
            <a:r>
              <a:rPr lang="en-US" dirty="0"/>
              <a:t>Proportional </a:t>
            </a:r>
          </a:p>
          <a:p>
            <a:pPr marL="228600" indent="-228600">
              <a:buFontTx/>
              <a:buAutoNum type="alphaUcPeriod"/>
            </a:pPr>
            <a:r>
              <a:rPr lang="en-US" dirty="0"/>
              <a:t>Targeted</a:t>
            </a:r>
          </a:p>
        </p:txBody>
      </p:sp>
      <p:sp>
        <p:nvSpPr>
          <p:cNvPr id="4" name="Slide Number Placeholder 3">
            <a:extLst>
              <a:ext uri="{FF2B5EF4-FFF2-40B4-BE49-F238E27FC236}">
                <a16:creationId xmlns:a16="http://schemas.microsoft.com/office/drawing/2014/main" id="{7390BD3F-B433-736D-91B5-EA916CFB6A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EAB23F-08B7-4488-BD49-17BDDB5C3B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1175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015EB-25FF-4C98-5459-2C31B925A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64985F-3C64-C078-632D-019468491F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09AC63-798D-414E-D448-97B4FA37E8AF}"/>
              </a:ext>
            </a:extLst>
          </p:cNvPr>
          <p:cNvSpPr>
            <a:spLocks noGrp="1"/>
          </p:cNvSpPr>
          <p:nvPr>
            <p:ph type="body" idx="1"/>
          </p:nvPr>
        </p:nvSpPr>
        <p:spPr/>
        <p:txBody>
          <a:bodyPr/>
          <a:lstStyle/>
          <a:p>
            <a:pPr lvl="0"/>
            <a:r>
              <a:rPr lang="en-US" sz="1200" kern="1200" dirty="0">
                <a:solidFill>
                  <a:schemeClr val="tx1"/>
                </a:solidFill>
                <a:effectLst/>
                <a:latin typeface="+mn-lt"/>
                <a:ea typeface="+mn-ea"/>
                <a:cs typeface="+mn-cs"/>
              </a:rPr>
              <a:t>PPC is working with Energy GPS to study the impacts so any numbers are very preliminary.</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Spill is required 24 hours per day for much of the months, including throughout August.  The previously negotiated </a:t>
            </a:r>
            <a:r>
              <a:rPr lang="en-US" sz="1200" b="1" i="1" kern="1200" dirty="0">
                <a:solidFill>
                  <a:schemeClr val="tx1"/>
                </a:solidFill>
                <a:effectLst/>
                <a:latin typeface="+mn-lt"/>
                <a:ea typeface="+mn-ea"/>
                <a:cs typeface="+mn-cs"/>
              </a:rPr>
              <a:t>flexible spill</a:t>
            </a:r>
            <a:r>
              <a:rPr lang="en-US" sz="1200" kern="1200" dirty="0">
                <a:solidFill>
                  <a:schemeClr val="tx1"/>
                </a:solidFill>
                <a:effectLst/>
                <a:latin typeface="+mn-lt"/>
                <a:ea typeface="+mn-ea"/>
                <a:cs typeface="+mn-cs"/>
              </a:rPr>
              <a:t> to optimize power production for 8 hours and spilling to gas caps (</a:t>
            </a:r>
            <a:r>
              <a:rPr lang="en-US" sz="1200" kern="1200" dirty="0" err="1">
                <a:solidFill>
                  <a:schemeClr val="tx1"/>
                </a:solidFill>
                <a:effectLst/>
                <a:latin typeface="+mn-lt"/>
                <a:ea typeface="+mn-ea"/>
                <a:cs typeface="+mn-cs"/>
              </a:rPr>
              <a:t>TDG</a:t>
            </a:r>
            <a:r>
              <a:rPr lang="en-US" sz="1200" kern="1200" dirty="0">
                <a:solidFill>
                  <a:schemeClr val="tx1"/>
                </a:solidFill>
                <a:effectLst/>
                <a:latin typeface="+mn-lt"/>
                <a:ea typeface="+mn-ea"/>
                <a:cs typeface="+mn-cs"/>
              </a:rPr>
              <a:t>) for 16 hours is no longer in play.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Reservoir pool levels will be at </a:t>
            </a:r>
            <a:r>
              <a:rPr lang="en-US" sz="1200" b="1" i="1" kern="1200" dirty="0">
                <a:solidFill>
                  <a:schemeClr val="tx1"/>
                </a:solidFill>
                <a:effectLst/>
                <a:latin typeface="+mn-lt"/>
                <a:ea typeface="+mn-ea"/>
                <a:cs typeface="+mn-cs"/>
              </a:rPr>
              <a:t>Minimum Irrigation Pool</a:t>
            </a:r>
            <a:r>
              <a:rPr lang="en-US" sz="1200" kern="1200" dirty="0">
                <a:solidFill>
                  <a:schemeClr val="tx1"/>
                </a:solidFill>
                <a:effectLst/>
                <a:latin typeface="+mn-lt"/>
                <a:ea typeface="+mn-ea"/>
                <a:cs typeface="+mn-cs"/>
              </a:rPr>
              <a:t> versus Minimum Operating Pool which is definitely a win for our irrigators.  There are still some impacts in terms of maintenance of water intakes for some customers.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BPA has estimated the cost impacts to be as high as </a:t>
            </a:r>
            <a:r>
              <a:rPr lang="en-US" sz="1200" b="1" i="1" kern="1200" dirty="0">
                <a:solidFill>
                  <a:schemeClr val="tx1"/>
                </a:solidFill>
                <a:effectLst/>
                <a:latin typeface="+mn-lt"/>
                <a:ea typeface="+mn-ea"/>
                <a:cs typeface="+mn-cs"/>
              </a:rPr>
              <a:t>$140 million</a:t>
            </a:r>
            <a:r>
              <a:rPr lang="en-US" sz="1200" kern="1200" dirty="0">
                <a:solidFill>
                  <a:schemeClr val="tx1"/>
                </a:solidFill>
                <a:effectLst/>
                <a:latin typeface="+mn-lt"/>
                <a:ea typeface="+mn-ea"/>
                <a:cs typeface="+mn-cs"/>
              </a:rPr>
              <a:t> per year.  Some estimates are as low as $100 million.</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There are grid reliability implications when constant spill is mandated as it will be difficult to hold enough reserves when all of the water is going over the spillway and not available to keep water in the penstocks for backup generation.</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Wholesale cost impacts on Benton PUD could result in a retail rate increase in the ballpark of </a:t>
            </a:r>
            <a:r>
              <a:rPr lang="en-US" sz="1200" b="1" i="1" kern="1200" dirty="0">
                <a:solidFill>
                  <a:schemeClr val="tx1"/>
                </a:solidFill>
                <a:effectLst/>
                <a:latin typeface="+mn-lt"/>
                <a:ea typeface="+mn-ea"/>
                <a:cs typeface="+mn-cs"/>
              </a:rPr>
              <a:t>2.5% to 3.5% </a:t>
            </a:r>
            <a:r>
              <a:rPr lang="en-US" sz="1200" kern="1200" dirty="0">
                <a:solidFill>
                  <a:schemeClr val="tx1"/>
                </a:solidFill>
                <a:effectLst/>
                <a:latin typeface="+mn-lt"/>
                <a:ea typeface="+mn-ea"/>
                <a:cs typeface="+mn-cs"/>
              </a:rPr>
              <a:t>beginning with FY27, i.e. starting October 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of this year.</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Since BPA will be forced to by replacement power from the market Benton PUD could also face an </a:t>
            </a:r>
            <a:r>
              <a:rPr lang="en-US" sz="1200" b="1" i="1" kern="1200" dirty="0" err="1">
                <a:solidFill>
                  <a:schemeClr val="tx1"/>
                </a:solidFill>
                <a:effectLst/>
                <a:latin typeface="+mn-lt"/>
                <a:ea typeface="+mn-ea"/>
                <a:cs typeface="+mn-cs"/>
              </a:rPr>
              <a:t>FRP</a:t>
            </a:r>
            <a:r>
              <a:rPr lang="en-US" sz="1200" b="1" i="1" kern="1200" dirty="0">
                <a:solidFill>
                  <a:schemeClr val="tx1"/>
                </a:solidFill>
                <a:effectLst/>
                <a:latin typeface="+mn-lt"/>
                <a:ea typeface="+mn-ea"/>
                <a:cs typeface="+mn-cs"/>
              </a:rPr>
              <a:t> surcharge</a:t>
            </a:r>
            <a:r>
              <a:rPr lang="en-US" sz="1200" kern="1200" dirty="0">
                <a:solidFill>
                  <a:schemeClr val="tx1"/>
                </a:solidFill>
                <a:effectLst/>
                <a:latin typeface="+mn-lt"/>
                <a:ea typeface="+mn-ea"/>
                <a:cs typeface="+mn-cs"/>
              </a:rPr>
              <a:t> later this year depending on how high market prices get, particularly in the late summer months.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Federal Agencies will appeal but this could take </a:t>
            </a:r>
            <a:r>
              <a:rPr lang="en-US" sz="1200" b="1" i="1" kern="1200" dirty="0">
                <a:solidFill>
                  <a:schemeClr val="tx1"/>
                </a:solidFill>
                <a:effectLst/>
                <a:latin typeface="+mn-lt"/>
                <a:ea typeface="+mn-ea"/>
                <a:cs typeface="+mn-cs"/>
              </a:rPr>
              <a:t>2 or 3 years</a:t>
            </a:r>
            <a:r>
              <a:rPr lang="en-US" sz="1200" kern="1200" dirty="0">
                <a:solidFill>
                  <a:schemeClr val="tx1"/>
                </a:solidFill>
                <a:effectLst/>
                <a:latin typeface="+mn-lt"/>
                <a:ea typeface="+mn-ea"/>
                <a:cs typeface="+mn-cs"/>
              </a:rPr>
              <a:t> to resolve.</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It definitely could have been much worse but PPC was allowed as an intervenor to actually provide the judge with suggested compromises.  This is highly unusual as intervenors are more often left on the sideline.</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The final outcome down the road could definitely be worse if the judge orders multi-billion dollar infrastructure improvements.</a:t>
            </a:r>
          </a:p>
          <a:p>
            <a:endParaRPr lang="en-US" dirty="0"/>
          </a:p>
        </p:txBody>
      </p:sp>
      <p:sp>
        <p:nvSpPr>
          <p:cNvPr id="4" name="Slide Number Placeholder 3">
            <a:extLst>
              <a:ext uri="{FF2B5EF4-FFF2-40B4-BE49-F238E27FC236}">
                <a16:creationId xmlns:a16="http://schemas.microsoft.com/office/drawing/2014/main" id="{631A7867-8F97-EFEA-3398-074BED0C04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EAB23F-08B7-4488-BD49-17BDDB5C3B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2564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2030 has an increase in CIAC, $2.5M Chandler Substation (Distribution) offset by $2.5M CIAC</a:t>
            </a:r>
          </a:p>
          <a:p>
            <a:r>
              <a:rPr lang="en-US" dirty="0"/>
              <a:t>Additional capital increases is refinement of the capital plan and project estimates. Increases are attributed to cost increases due to inflation. Known increases (25% tariff increase on conductors/wires)</a:t>
            </a:r>
          </a:p>
          <a:p>
            <a:endParaRPr lang="en-US" dirty="0"/>
          </a:p>
        </p:txBody>
      </p:sp>
      <p:sp>
        <p:nvSpPr>
          <p:cNvPr id="4" name="Slide Number Placeholder 3"/>
          <p:cNvSpPr>
            <a:spLocks noGrp="1"/>
          </p:cNvSpPr>
          <p:nvPr>
            <p:ph type="sldNum" sz="quarter" idx="5"/>
          </p:nvPr>
        </p:nvSpPr>
        <p:spPr/>
        <p:txBody>
          <a:bodyPr/>
          <a:lstStyle/>
          <a:p>
            <a:fld id="{FBEAB23F-08B7-4488-BD49-17BDDB5C3B94}" type="slidenum">
              <a:rPr lang="en-US" smtClean="0"/>
              <a:t>27</a:t>
            </a:fld>
            <a:endParaRPr lang="en-US"/>
          </a:p>
        </p:txBody>
      </p:sp>
    </p:spTree>
    <p:extLst>
      <p:ext uri="{BB962C8B-B14F-4D97-AF65-F5344CB8AC3E}">
        <p14:creationId xmlns:p14="http://schemas.microsoft.com/office/powerpoint/2010/main" val="2642795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a:prstGeom prst="rect">
            <a:avLst/>
          </a:prstGeom>
        </p:spPr>
        <p:txBody>
          <a:bodyPr>
            <a:noAutofit/>
          </a:bodyPr>
          <a:lstStyle>
            <a:lvl1pPr algn="ctr">
              <a:defRPr sz="2000">
                <a:solidFill>
                  <a:srgbClr val="FFFFFF"/>
                </a:solidFill>
              </a:defRPr>
            </a:lvl1pPr>
          </a:lstStyle>
          <a:p>
            <a:endParaRPr lang="en-US"/>
          </a:p>
        </p:txBody>
      </p:sp>
      <p:sp>
        <p:nvSpPr>
          <p:cNvPr id="17" name="Footer Placeholder 16"/>
          <p:cNvSpPr>
            <a:spLocks noGrp="1"/>
          </p:cNvSpPr>
          <p:nvPr>
            <p:ph type="ftr" sz="quarter" idx="11"/>
          </p:nvPr>
        </p:nvSpPr>
        <p:spPr>
          <a:xfrm>
            <a:off x="2780524" y="236543"/>
            <a:ext cx="7823200" cy="365125"/>
          </a:xfrm>
          <a:prstGeom prst="rect">
            <a:avLst/>
          </a:prstGeo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FEC7EBD5-DC56-43C8-9F4C-32289A09FC35}" type="slidenum">
              <a:rPr lang="en-US" smtClean="0"/>
              <a:t>‹#›</a:t>
            </a:fld>
            <a:endParaRPr lang="en-US"/>
          </a:p>
        </p:txBody>
      </p:sp>
    </p:spTree>
    <p:extLst>
      <p:ext uri="{BB962C8B-B14F-4D97-AF65-F5344CB8AC3E}">
        <p14:creationId xmlns:p14="http://schemas.microsoft.com/office/powerpoint/2010/main" val="1059789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95BCCDF-7E0A-4357-9D12-259F8FD7FFD8}" type="slidenum">
              <a:rPr lang="en-US" smtClean="0"/>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pic>
        <p:nvPicPr>
          <p:cNvPr id="7" name="Picture 2" descr="Z:\Users\millerk\AppData\Local\Microsoft\Windows\Temporary Internet Files\Content.Outlook\U0XRQAJ3\logoBG.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5629" y="6296806"/>
            <a:ext cx="1468371" cy="5611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24001" y="6468607"/>
            <a:ext cx="411803" cy="29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1948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3"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395BCCDF-7E0A-4357-9D12-259F8FD7FFD8}" type="slidenum">
              <a:rPr lang="en-US" smtClean="0"/>
              <a:pPr/>
              <a:t>‹#›</a:t>
            </a:fld>
            <a:endParaRPr lang="en-US" dirty="0"/>
          </a:p>
        </p:txBody>
      </p:sp>
      <p:pic>
        <p:nvPicPr>
          <p:cNvPr id="10" name="Picture 2" descr="Z:\Users\millerk\AppData\Local\Microsoft\Windows\Temporary Internet Files\Content.Outlook\U0XRQAJ3\logoBG.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62403" y="5580237"/>
            <a:ext cx="3003175" cy="11477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65575" y="6019800"/>
            <a:ext cx="744668"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3530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pic>
        <p:nvPicPr>
          <p:cNvPr id="14" name="Picture 2" descr="Z:\Users\millerk\AppData\Local\Microsoft\Windows\Temporary Internet Files\Content.Outlook\U0XRQAJ3\logoBG.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5629" y="6296806"/>
            <a:ext cx="1468371" cy="56119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24001" y="6468607"/>
            <a:ext cx="411803" cy="29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Slide Number Placeholder 9"/>
          <p:cNvSpPr>
            <a:spLocks noGrp="1"/>
          </p:cNvSpPr>
          <p:nvPr>
            <p:ph type="sldNum" sz="quarter" idx="16"/>
          </p:nvPr>
        </p:nvSpPr>
        <p:spPr>
          <a:xfrm>
            <a:off x="0" y="1272222"/>
            <a:ext cx="711200" cy="244476"/>
          </a:xfrm>
        </p:spPr>
        <p:txBody>
          <a:bodyPr rtlCol="0"/>
          <a:lstStyle/>
          <a:p>
            <a:fld id="{395BCCDF-7E0A-4357-9D12-259F8FD7FFD8}" type="slidenum">
              <a:rPr lang="en-US" smtClean="0"/>
              <a:t>‹#›</a:t>
            </a:fld>
            <a:endParaRPr lang="en-US"/>
          </a:p>
        </p:txBody>
      </p:sp>
    </p:spTree>
    <p:extLst>
      <p:ext uri="{BB962C8B-B14F-4D97-AF65-F5344CB8AC3E}">
        <p14:creationId xmlns:p14="http://schemas.microsoft.com/office/powerpoint/2010/main" val="2566168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Slide Number Placeholder 11"/>
          <p:cNvSpPr>
            <a:spLocks noGrp="1"/>
          </p:cNvSpPr>
          <p:nvPr>
            <p:ph type="sldNum" sz="quarter" idx="16"/>
          </p:nvPr>
        </p:nvSpPr>
        <p:spPr/>
        <p:txBody>
          <a:bodyPr rtlCol="0"/>
          <a:lstStyle/>
          <a:p>
            <a:fld id="{395BCCDF-7E0A-4357-9D12-259F8FD7FFD8}" type="slidenum">
              <a:rPr lang="en-US" smtClean="0"/>
              <a:t>‹#›</a:t>
            </a:fld>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pic>
        <p:nvPicPr>
          <p:cNvPr id="18" name="Picture 2" descr="Z:\Users\millerk\AppData\Local\Microsoft\Windows\Temporary Internet Files\Content.Outlook\U0XRQAJ3\logoBG.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5629" y="6296806"/>
            <a:ext cx="1468371" cy="56119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24001" y="6468607"/>
            <a:ext cx="411803" cy="29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93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95BCCDF-7E0A-4357-9D12-259F8FD7FFD8}" type="slidenum">
              <a:rPr lang="en-US" smtClean="0"/>
              <a:t>‹#›</a:t>
            </a:fld>
            <a:endParaRPr lang="en-US"/>
          </a:p>
        </p:txBody>
      </p:sp>
      <p:pic>
        <p:nvPicPr>
          <p:cNvPr id="7" name="Picture 2" descr="Z:\Users\millerk\AppData\Local\Microsoft\Windows\Temporary Internet Files\Content.Outlook\U0XRQAJ3\logoBG.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5629" y="6296806"/>
            <a:ext cx="1468371" cy="5611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24001" y="6468607"/>
            <a:ext cx="411803" cy="29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659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395BCCDF-7E0A-4357-9D12-259F8FD7FFD8}" type="slidenum">
              <a:rPr lang="en-US" smtClean="0"/>
              <a:t>‹#›</a:t>
            </a:fld>
            <a:endParaRPr lang="en-US"/>
          </a:p>
        </p:txBody>
      </p:sp>
    </p:spTree>
    <p:extLst>
      <p:ext uri="{BB962C8B-B14F-4D97-AF65-F5344CB8AC3E}">
        <p14:creationId xmlns:p14="http://schemas.microsoft.com/office/powerpoint/2010/main" val="4127919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95BCCDF-7E0A-4357-9D12-259F8FD7FFD8}" type="slidenum">
              <a:rPr lang="en-US" smtClean="0"/>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pic>
        <p:nvPicPr>
          <p:cNvPr id="10" name="Picture 2" descr="Z:\Users\millerk\AppData\Local\Microsoft\Windows\Temporary Internet Files\Content.Outlook\U0XRQAJ3\logoBG.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5629" y="6296806"/>
            <a:ext cx="1468371" cy="5611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24001" y="6468607"/>
            <a:ext cx="411803" cy="29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9447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395BCCDF-7E0A-4357-9D12-259F8FD7FFD8}" type="slidenum">
              <a:rPr lang="en-US" smtClean="0"/>
              <a:t>‹#›</a:t>
            </a:fld>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pic>
        <p:nvPicPr>
          <p:cNvPr id="16" name="Picture 2" descr="Z:\Users\millerk\AppData\Local\Microsoft\Windows\Temporary Internet Files\Content.Outlook\U0XRQAJ3\logoBG.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5629" y="6296806"/>
            <a:ext cx="1468371" cy="56119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24001" y="6468607"/>
            <a:ext cx="411803" cy="29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9503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Slide Number Placeholder 5"/>
          <p:cNvSpPr>
            <a:spLocks noGrp="1"/>
          </p:cNvSpPr>
          <p:nvPr>
            <p:ph type="sldNum" sz="quarter" idx="12"/>
          </p:nvPr>
        </p:nvSpPr>
        <p:spPr/>
        <p:txBody>
          <a:bodyPr/>
          <a:lstStyle/>
          <a:p>
            <a:fld id="{395BCCDF-7E0A-4357-9D12-259F8FD7FFD8}" type="slidenum">
              <a:rPr lang="en-US" smtClean="0"/>
              <a:t>‹#›</a:t>
            </a:fld>
            <a:endParaRPr lang="en-US"/>
          </a:p>
        </p:txBody>
      </p:sp>
      <p:pic>
        <p:nvPicPr>
          <p:cNvPr id="8" name="Picture 2" descr="Z:\Users\millerk\AppData\Local\Microsoft\Windows\Temporary Internet Files\Content.Outlook\U0XRQAJ3\logoBG.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5629" y="6296806"/>
            <a:ext cx="1468371" cy="5611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24001" y="6468607"/>
            <a:ext cx="411803" cy="29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9474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5"/>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7"/>
            <a:ext cx="2946400" cy="365125"/>
          </a:xfrm>
          <a:prstGeom prst="rect">
            <a:avLst/>
          </a:prstGeo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395BCCDF-7E0A-4357-9D12-259F8FD7FFD8}" type="slidenum">
              <a:rPr lang="en-US" smtClean="0"/>
              <a:t>‹#›</a:t>
            </a:fld>
            <a:endParaRPr lang="en-US"/>
          </a:p>
        </p:txBody>
      </p:sp>
    </p:spTree>
    <p:extLst>
      <p:ext uri="{BB962C8B-B14F-4D97-AF65-F5344CB8AC3E}">
        <p14:creationId xmlns:p14="http://schemas.microsoft.com/office/powerpoint/2010/main" val="1846493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4" name="Title 1"/>
          <p:cNvSpPr>
            <a:spLocks noGrp="1"/>
          </p:cNvSpPr>
          <p:nvPr>
            <p:ph type="title"/>
          </p:nvPr>
        </p:nvSpPr>
        <p:spPr>
          <a:xfrm>
            <a:off x="609600" y="274638"/>
            <a:ext cx="10972800" cy="1143000"/>
          </a:xfrm>
        </p:spPr>
        <p:txBody>
          <a:bodyPr anchor="t">
            <a:normAutofit/>
          </a:bodyPr>
          <a:lstStyle>
            <a:lvl1pPr>
              <a:defRPr sz="4000"/>
            </a:lvl1pPr>
          </a:lstStyle>
          <a:p>
            <a:r>
              <a:rPr lang="en-US"/>
              <a:t>Click to edit Master title style</a:t>
            </a:r>
            <a:endParaRPr lang="en-US" dirty="0"/>
          </a:p>
        </p:txBody>
      </p:sp>
    </p:spTree>
    <p:extLst>
      <p:ext uri="{BB962C8B-B14F-4D97-AF65-F5344CB8AC3E}">
        <p14:creationId xmlns:p14="http://schemas.microsoft.com/office/powerpoint/2010/main" val="3058261451"/>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11D4EA4-8A41-86B7-C8D2-FAA3037AFEE1}"/>
              </a:ext>
            </a:extLst>
          </p:cNvPr>
          <p:cNvSpPr>
            <a:spLocks noGrp="1"/>
          </p:cNvSpPr>
          <p:nvPr>
            <p:ph type="pic" idx="1"/>
          </p:nvPr>
        </p:nvSpPr>
        <p:spPr>
          <a:xfrm>
            <a:off x="5497454" y="1257300"/>
            <a:ext cx="6172200" cy="4924860"/>
          </a:xfrm>
          <a:prstGeom prst="roundRect">
            <a:avLst>
              <a:gd name="adj" fmla="val 2820"/>
            </a:avLst>
          </a:prstGeom>
          <a:ln w="28575">
            <a:solidFill>
              <a:schemeClr val="accent3"/>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D2186A-A9FE-145B-1B63-A47964796FD1}"/>
              </a:ext>
            </a:extLst>
          </p:cNvPr>
          <p:cNvSpPr>
            <a:spLocks noGrp="1"/>
          </p:cNvSpPr>
          <p:nvPr>
            <p:ph type="body" sz="half" idx="2"/>
          </p:nvPr>
        </p:nvSpPr>
        <p:spPr>
          <a:xfrm>
            <a:off x="839788" y="2358972"/>
            <a:ext cx="3932237" cy="3823188"/>
          </a:xfrm>
        </p:spPr>
        <p:txBody>
          <a:bodyPr/>
          <a:lstStyle>
            <a:lvl1pPr marL="0" indent="0">
              <a:lnSpc>
                <a:spcPct val="100000"/>
              </a:lnSpc>
              <a:spcBef>
                <a:spcPts val="0"/>
              </a:spcBef>
              <a:spcAft>
                <a:spcPts val="10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2A5D5111-2D65-676D-0DD0-52D98D255B6A}"/>
              </a:ext>
            </a:extLst>
          </p:cNvPr>
          <p:cNvSpPr>
            <a:spLocks noGrp="1"/>
          </p:cNvSpPr>
          <p:nvPr>
            <p:ph type="sldNum" sz="quarter" idx="12"/>
          </p:nvPr>
        </p:nvSpPr>
        <p:spPr/>
        <p:txBody>
          <a:bodyPr/>
          <a:lstStyle/>
          <a:p>
            <a:fld id="{14A0D438-1743-42C4-8C31-D251F13359CC}" type="slidenum">
              <a:rPr lang="en-US" smtClean="0"/>
              <a:t>‹#›</a:t>
            </a:fld>
            <a:endParaRPr lang="en-US"/>
          </a:p>
        </p:txBody>
      </p:sp>
      <p:sp>
        <p:nvSpPr>
          <p:cNvPr id="6" name="Title 5">
            <a:extLst>
              <a:ext uri="{FF2B5EF4-FFF2-40B4-BE49-F238E27FC236}">
                <a16:creationId xmlns:a16="http://schemas.microsoft.com/office/drawing/2014/main" id="{1D9B6BED-DD18-A6F4-BC93-5ED72C943A1B}"/>
              </a:ext>
            </a:extLst>
          </p:cNvPr>
          <p:cNvSpPr>
            <a:spLocks noGrp="1"/>
          </p:cNvSpPr>
          <p:nvPr>
            <p:ph type="title"/>
          </p:nvPr>
        </p:nvSpPr>
        <p:spPr/>
        <p:txBody>
          <a:bodyPr/>
          <a:lstStyle/>
          <a:p>
            <a:r>
              <a:rPr lang="en-US"/>
              <a:t>Click to edit Master title style</a:t>
            </a:r>
          </a:p>
        </p:txBody>
      </p:sp>
      <p:sp>
        <p:nvSpPr>
          <p:cNvPr id="8" name="Text Placeholder 4">
            <a:extLst>
              <a:ext uri="{FF2B5EF4-FFF2-40B4-BE49-F238E27FC236}">
                <a16:creationId xmlns:a16="http://schemas.microsoft.com/office/drawing/2014/main" id="{3FCE8807-B4CB-D8FB-2EE9-FE06C82790E6}"/>
              </a:ext>
            </a:extLst>
          </p:cNvPr>
          <p:cNvSpPr>
            <a:spLocks noGrp="1"/>
          </p:cNvSpPr>
          <p:nvPr>
            <p:ph type="body" sz="quarter" idx="14"/>
          </p:nvPr>
        </p:nvSpPr>
        <p:spPr>
          <a:xfrm>
            <a:off x="838200" y="1274736"/>
            <a:ext cx="3932238" cy="1066800"/>
          </a:xfrm>
        </p:spPr>
        <p:txBody>
          <a:bodyPr/>
          <a:lstStyle>
            <a:lvl1pPr marL="0" indent="0">
              <a:lnSpc>
                <a:spcPct val="100000"/>
              </a:lnSpc>
              <a:spcBef>
                <a:spcPts val="0"/>
              </a:spcBef>
              <a:spcAft>
                <a:spcPts val="1000"/>
              </a:spcAft>
              <a:buNone/>
              <a:defRPr/>
            </a:lvl1pPr>
          </a:lstStyle>
          <a:p>
            <a:pPr lvl="0"/>
            <a:r>
              <a:rPr lang="en-US" dirty="0"/>
              <a:t>Click to edit Master text styles</a:t>
            </a:r>
          </a:p>
        </p:txBody>
      </p:sp>
    </p:spTree>
    <p:extLst>
      <p:ext uri="{BB962C8B-B14F-4D97-AF65-F5344CB8AC3E}">
        <p14:creationId xmlns:p14="http://schemas.microsoft.com/office/powerpoint/2010/main" val="437790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27947" y="1707904"/>
            <a:ext cx="8681508" cy="1226493"/>
          </a:xfrm>
        </p:spPr>
        <p:txBody>
          <a:bodyPr bIns="9144" anchor="b"/>
          <a:lstStyle>
            <a:lvl1pPr>
              <a:defRPr sz="3600" cap="small" baseline="0">
                <a:solidFill>
                  <a:srgbClr val="111C29"/>
                </a:solidFill>
                <a:effectLst>
                  <a:outerShdw blurRad="50800" dist="38100" algn="tl" rotWithShape="0">
                    <a:schemeClr val="bg1">
                      <a:lumMod val="75000"/>
                      <a:alpha val="40000"/>
                    </a:schemeClr>
                  </a:outerShdw>
                </a:effectLst>
              </a:defRPr>
            </a:lvl1pPr>
          </a:lstStyle>
          <a:p>
            <a:r>
              <a:rPr lang="en-US" dirty="0"/>
              <a:t>Click to edit Master title style</a:t>
            </a:r>
          </a:p>
        </p:txBody>
      </p:sp>
      <p:sp>
        <p:nvSpPr>
          <p:cNvPr id="3" name="Subtitle 2"/>
          <p:cNvSpPr>
            <a:spLocks noGrp="1"/>
          </p:cNvSpPr>
          <p:nvPr>
            <p:ph type="subTitle" idx="1"/>
          </p:nvPr>
        </p:nvSpPr>
        <p:spPr>
          <a:xfrm>
            <a:off x="1427947" y="3275935"/>
            <a:ext cx="8681508" cy="329259"/>
          </a:xfrm>
        </p:spPr>
        <p:txBody>
          <a:bodyPr tIns="9144">
            <a:normAutofit/>
          </a:bodyPr>
          <a:lstStyle>
            <a:lvl1pPr marL="0" indent="0" algn="l">
              <a:buNone/>
              <a:defRPr kumimoji="0" lang="en-US" sz="1600" b="1" i="0" u="none" strike="noStrike" kern="1200" cap="small" spc="400" normalizeH="0" baseline="0" noProof="0" dirty="0" smtClean="0">
                <a:ln>
                  <a:noFill/>
                </a:ln>
                <a:solidFill>
                  <a:srgbClr val="247C3E"/>
                </a:solidFill>
                <a:effectLst/>
                <a:uLnTx/>
                <a:uFillTx/>
                <a:latin typeface="+mn-lt"/>
                <a:ea typeface="+mj-ea"/>
                <a:cs typeface="Tunga" pitchFamily="2"/>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pPr marL="0" marR="0" lvl="0" indent="0" algn="l" defTabSz="914377"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dirty="0"/>
              <a:t>Click to edit Master subtitle style</a:t>
            </a:r>
          </a:p>
        </p:txBody>
      </p:sp>
      <p:pic>
        <p:nvPicPr>
          <p:cNvPr id="1026" name="Picture 2" descr="U:\whitek\Desktop\LOGO Benton PUD 2016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228600"/>
            <a:ext cx="3068879" cy="1143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F5BE07E-BE90-4600-B63E-48863534DB48}"/>
              </a:ext>
            </a:extLst>
          </p:cNvPr>
          <p:cNvSpPr/>
          <p:nvPr userDrawn="1"/>
        </p:nvSpPr>
        <p:spPr>
          <a:xfrm>
            <a:off x="-1" y="6168044"/>
            <a:ext cx="12192000" cy="68995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Right Triangle 4">
            <a:extLst>
              <a:ext uri="{FF2B5EF4-FFF2-40B4-BE49-F238E27FC236}">
                <a16:creationId xmlns:a16="http://schemas.microsoft.com/office/drawing/2014/main" id="{C076F518-66DA-424A-812E-29630A218FC3}"/>
              </a:ext>
            </a:extLst>
          </p:cNvPr>
          <p:cNvSpPr/>
          <p:nvPr userDrawn="1"/>
        </p:nvSpPr>
        <p:spPr>
          <a:xfrm>
            <a:off x="1" y="6168044"/>
            <a:ext cx="6251171" cy="689956"/>
          </a:xfrm>
          <a:prstGeom prst="rtTriangle">
            <a:avLst/>
          </a:prstGeom>
          <a:solidFill>
            <a:srgbClr val="247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413121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419840" y="6278880"/>
            <a:ext cx="670560" cy="502920"/>
          </a:xfrm>
          <a:prstGeom prst="ellipse">
            <a:avLst/>
          </a:prstGeom>
        </p:spPr>
        <p:txBody>
          <a:bodyPr anchor="ctr" anchorCtr="1"/>
          <a:lstStyle/>
          <a:p>
            <a:fld id="{466FC00A-8C16-42F7-9D5C-61EECF271684}" type="slidenum">
              <a:rPr lang="en-US" smtClean="0"/>
              <a:t>‹#›</a:t>
            </a:fld>
            <a:endParaRPr lang="en-US" dirty="0"/>
          </a:p>
        </p:txBody>
      </p:sp>
    </p:spTree>
    <p:extLst>
      <p:ext uri="{BB962C8B-B14F-4D97-AF65-F5344CB8AC3E}">
        <p14:creationId xmlns:p14="http://schemas.microsoft.com/office/powerpoint/2010/main" val="981898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a:xfrm>
            <a:off x="11419840" y="6278880"/>
            <a:ext cx="670560" cy="502920"/>
          </a:xfrm>
          <a:prstGeom prst="ellipse">
            <a:avLst/>
          </a:prstGeom>
        </p:spPr>
        <p:txBody>
          <a:bodyPr/>
          <a:lstStyle/>
          <a:p>
            <a:fld id="{466FC00A-8C16-42F7-9D5C-61EECF271684}" type="slidenum">
              <a:rPr lang="en-US" smtClean="0"/>
              <a:t>‹#›</a:t>
            </a:fld>
            <a:endParaRPr lang="en-US"/>
          </a:p>
        </p:txBody>
      </p:sp>
      <p:sp>
        <p:nvSpPr>
          <p:cNvPr id="8" name="Title 7"/>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131777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Georgia" panose="02040502050405020303" pitchFamily="18" charset="0"/>
                <a:ea typeface="+mj-ea"/>
                <a:cs typeface="Tunga" pitchFamily="2"/>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1092200" y="1701848"/>
            <a:ext cx="4267200" cy="3108960"/>
          </a:xfrm>
        </p:spPr>
        <p:txBody>
          <a:bodyPr/>
          <a:lstStyle>
            <a:lvl1pPr>
              <a:defRPr sz="2400">
                <a:latin typeface="Georgia" panose="02040502050405020303" pitchFamily="18" charset="0"/>
              </a:defRPr>
            </a:lvl1pPr>
            <a:lvl2pPr>
              <a:defRPr sz="2000">
                <a:latin typeface="Georgia" panose="02040502050405020303" pitchFamily="18" charset="0"/>
              </a:defRPr>
            </a:lvl2pPr>
            <a:lvl3pPr>
              <a:defRPr sz="1800">
                <a:latin typeface="Georgia" panose="02040502050405020303" pitchFamily="18" charset="0"/>
              </a:defRPr>
            </a:lvl3pPr>
            <a:lvl4pPr>
              <a:defRPr sz="1600">
                <a:latin typeface="Georgia" panose="02040502050405020303" pitchFamily="18" charset="0"/>
              </a:defRPr>
            </a:lvl4pPr>
            <a:lvl5pPr>
              <a:defRPr sz="1600">
                <a:latin typeface="Georgia" panose="02040502050405020303" pitchFamily="18"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Georgia" panose="02040502050405020303" pitchFamily="18" charset="0"/>
                <a:ea typeface="+mj-ea"/>
                <a:cs typeface="Tunga" pitchFamily="2"/>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6266688" y="1701848"/>
            <a:ext cx="4267200" cy="3108960"/>
          </a:xfrm>
        </p:spPr>
        <p:txBody>
          <a:bodyPr/>
          <a:lstStyle>
            <a:lvl1pPr>
              <a:defRPr sz="2400">
                <a:latin typeface="Georgia" panose="02040502050405020303" pitchFamily="18" charset="0"/>
              </a:defRPr>
            </a:lvl1pPr>
            <a:lvl2pPr>
              <a:defRPr sz="2000">
                <a:latin typeface="Georgia" panose="02040502050405020303" pitchFamily="18" charset="0"/>
              </a:defRPr>
            </a:lvl2pPr>
            <a:lvl3pPr>
              <a:defRPr sz="1800">
                <a:latin typeface="Georgia" panose="02040502050405020303" pitchFamily="18" charset="0"/>
              </a:defRPr>
            </a:lvl3pPr>
            <a:lvl4pPr>
              <a:defRPr sz="1600">
                <a:latin typeface="Georgia" panose="02040502050405020303" pitchFamily="18" charset="0"/>
              </a:defRPr>
            </a:lvl4pPr>
            <a:lvl5pPr>
              <a:defRPr sz="1600">
                <a:latin typeface="Georgia" panose="02040502050405020303" pitchFamily="18"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a:xfrm>
            <a:off x="11419840" y="6278880"/>
            <a:ext cx="670560" cy="502920"/>
          </a:xfrm>
          <a:prstGeom prst="ellipse">
            <a:avLst/>
          </a:prstGeom>
        </p:spPr>
        <p:txBody>
          <a:bodyPr/>
          <a:lstStyle/>
          <a:p>
            <a:fld id="{466FC00A-8C16-42F7-9D5C-61EECF271684}" type="slidenum">
              <a:rPr lang="en-US" smtClean="0"/>
              <a:t>‹#›</a:t>
            </a:fld>
            <a:endParaRPr lang="en-US"/>
          </a:p>
        </p:txBody>
      </p:sp>
    </p:spTree>
    <p:extLst>
      <p:ext uri="{BB962C8B-B14F-4D97-AF65-F5344CB8AC3E}">
        <p14:creationId xmlns:p14="http://schemas.microsoft.com/office/powerpoint/2010/main" val="32089547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19840" y="6278880"/>
            <a:ext cx="670560" cy="502920"/>
          </a:xfrm>
          <a:prstGeom prst="ellipse">
            <a:avLst/>
          </a:prstGeom>
        </p:spPr>
        <p:txBody>
          <a:bodyPr/>
          <a:lstStyle/>
          <a:p>
            <a:fld id="{466FC00A-8C16-42F7-9D5C-61EECF271684}" type="slidenum">
              <a:rPr lang="en-US" smtClean="0"/>
              <a:t>‹#›</a:t>
            </a:fld>
            <a:endParaRPr lang="en-US"/>
          </a:p>
        </p:txBody>
      </p:sp>
      <p:sp>
        <p:nvSpPr>
          <p:cNvPr id="4" name="Title 1"/>
          <p:cNvSpPr>
            <a:spLocks noGrp="1"/>
          </p:cNvSpPr>
          <p:nvPr>
            <p:ph type="title"/>
          </p:nvPr>
        </p:nvSpPr>
        <p:spPr>
          <a:xfrm>
            <a:off x="101600" y="0"/>
            <a:ext cx="12090400" cy="990600"/>
          </a:xfrm>
        </p:spPr>
        <p:txBody>
          <a:bodyPr/>
          <a:lstStyle/>
          <a:p>
            <a:r>
              <a:rPr lang="en-US"/>
              <a:t>Click to edit Master title style</a:t>
            </a:r>
          </a:p>
        </p:txBody>
      </p:sp>
      <p:sp>
        <p:nvSpPr>
          <p:cNvPr id="6" name="Content Placeholder 2"/>
          <p:cNvSpPr>
            <a:spLocks noGrp="1"/>
          </p:cNvSpPr>
          <p:nvPr>
            <p:ph idx="1"/>
          </p:nvPr>
        </p:nvSpPr>
        <p:spPr>
          <a:xfrm>
            <a:off x="203203" y="1066804"/>
            <a:ext cx="11887199" cy="523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4334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11419840" y="6278880"/>
            <a:ext cx="670560" cy="502920"/>
          </a:xfrm>
          <a:prstGeom prst="ellipse">
            <a:avLst/>
          </a:prstGeom>
        </p:spPr>
        <p:txBody>
          <a:bodyPr/>
          <a:lstStyle/>
          <a:p>
            <a:fld id="{466FC00A-8C16-42F7-9D5C-61EECF271684}" type="slidenum">
              <a:rPr lang="en-US" smtClean="0"/>
              <a:t>‹#›</a:t>
            </a:fld>
            <a:endParaRPr lang="en-US"/>
          </a:p>
        </p:txBody>
      </p:sp>
      <p:sp>
        <p:nvSpPr>
          <p:cNvPr id="6" name="Content Placeholder 2"/>
          <p:cNvSpPr>
            <a:spLocks noGrp="1"/>
          </p:cNvSpPr>
          <p:nvPr>
            <p:ph idx="1"/>
          </p:nvPr>
        </p:nvSpPr>
        <p:spPr>
          <a:xfrm>
            <a:off x="203203" y="1066804"/>
            <a:ext cx="11887199" cy="523000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92D251D9-A9C4-91D7-147B-9DB9E6448F9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63769711"/>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11419840" y="6278880"/>
            <a:ext cx="670560" cy="502920"/>
          </a:xfrm>
          <a:prstGeom prst="ellipse">
            <a:avLst/>
          </a:prstGeom>
        </p:spPr>
        <p:txBody>
          <a:bodyPr/>
          <a:lstStyle/>
          <a:p>
            <a:fld id="{466FC00A-8C16-42F7-9D5C-61EECF271684}" type="slidenum">
              <a:rPr lang="en-US" smtClean="0"/>
              <a:t>‹#›</a:t>
            </a:fld>
            <a:endParaRPr lang="en-US"/>
          </a:p>
        </p:txBody>
      </p:sp>
      <p:sp>
        <p:nvSpPr>
          <p:cNvPr id="3" name="Title 1"/>
          <p:cNvSpPr>
            <a:spLocks noGrp="1"/>
          </p:cNvSpPr>
          <p:nvPr>
            <p:ph type="title"/>
          </p:nvPr>
        </p:nvSpPr>
        <p:spPr>
          <a:xfrm>
            <a:off x="101600" y="0"/>
            <a:ext cx="12090400" cy="990600"/>
          </a:xfrm>
        </p:spPr>
        <p:txBody>
          <a:bodyPr/>
          <a:lstStyle/>
          <a:p>
            <a:r>
              <a:rPr lang="en-US"/>
              <a:t>Click to edit Master title style</a:t>
            </a:r>
          </a:p>
        </p:txBody>
      </p:sp>
      <p:sp>
        <p:nvSpPr>
          <p:cNvPr id="4" name="Content Placeholder 2"/>
          <p:cNvSpPr>
            <a:spLocks noGrp="1"/>
          </p:cNvSpPr>
          <p:nvPr>
            <p:ph idx="1"/>
          </p:nvPr>
        </p:nvSpPr>
        <p:spPr>
          <a:xfrm>
            <a:off x="203203" y="1066804"/>
            <a:ext cx="11887199" cy="523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3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09600" y="1828801"/>
            <a:ext cx="53848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28801"/>
            <a:ext cx="53848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2"/>
          </p:nvPr>
        </p:nvSpPr>
        <p:spPr>
          <a:xfrm>
            <a:off x="11419840" y="6278880"/>
            <a:ext cx="670560" cy="502920"/>
          </a:xfrm>
          <a:prstGeom prst="ellipse">
            <a:avLst/>
          </a:prstGeom>
        </p:spPr>
        <p:txBody>
          <a:bodyPr/>
          <a:lstStyle/>
          <a:p>
            <a:fld id="{466FC00A-8C16-42F7-9D5C-61EECF271684}" type="slidenum">
              <a:rPr lang="en-US" smtClean="0"/>
              <a:t>‹#›</a:t>
            </a:fld>
            <a:endParaRPr lang="en-US"/>
          </a:p>
        </p:txBody>
      </p:sp>
      <p:sp>
        <p:nvSpPr>
          <p:cNvPr id="6" name="Title 1"/>
          <p:cNvSpPr>
            <a:spLocks noGrp="1"/>
          </p:cNvSpPr>
          <p:nvPr>
            <p:ph type="title"/>
          </p:nvPr>
        </p:nvSpPr>
        <p:spPr>
          <a:xfrm>
            <a:off x="101600" y="0"/>
            <a:ext cx="12090400" cy="990600"/>
          </a:xfrm>
        </p:spPr>
        <p:txBody>
          <a:bodyPr/>
          <a:lstStyle/>
          <a:p>
            <a:r>
              <a:rPr lang="en-US"/>
              <a:t>Click to edit Master title style</a:t>
            </a:r>
          </a:p>
        </p:txBody>
      </p:sp>
    </p:spTree>
    <p:extLst>
      <p:ext uri="{BB962C8B-B14F-4D97-AF65-F5344CB8AC3E}">
        <p14:creationId xmlns:p14="http://schemas.microsoft.com/office/powerpoint/2010/main" val="164632158"/>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5_Blank">
    <p:spTree>
      <p:nvGrpSpPr>
        <p:cNvPr id="1" name=""/>
        <p:cNvGrpSpPr/>
        <p:nvPr/>
      </p:nvGrpSpPr>
      <p:grpSpPr>
        <a:xfrm>
          <a:off x="0" y="0"/>
          <a:ext cx="0" cy="0"/>
          <a:chOff x="0" y="0"/>
          <a:chExt cx="0" cy="0"/>
        </a:xfrm>
      </p:grpSpPr>
      <p:sp>
        <p:nvSpPr>
          <p:cNvPr id="4" name="Title 1"/>
          <p:cNvSpPr>
            <a:spLocks noGrp="1"/>
          </p:cNvSpPr>
          <p:nvPr>
            <p:ph type="title"/>
          </p:nvPr>
        </p:nvSpPr>
        <p:spPr>
          <a:xfrm>
            <a:off x="609600" y="32267"/>
            <a:ext cx="10972800" cy="948234"/>
          </a:xfrm>
        </p:spPr>
        <p:txBody>
          <a:bodyPr>
            <a:normAutofit/>
          </a:bodyPr>
          <a:lstStyle>
            <a:lvl1pPr>
              <a:defRPr sz="4000"/>
            </a:lvl1pPr>
          </a:lstStyle>
          <a:p>
            <a:r>
              <a:rPr lang="en-US" dirty="0"/>
              <a:t>Click to edit Master title style</a:t>
            </a:r>
          </a:p>
        </p:txBody>
      </p:sp>
    </p:spTree>
    <p:extLst>
      <p:ext uri="{BB962C8B-B14F-4D97-AF65-F5344CB8AC3E}">
        <p14:creationId xmlns:p14="http://schemas.microsoft.com/office/powerpoint/2010/main" val="3767944734"/>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9745375-F495-4649-BB11-9B6160B8BCE2}"/>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5C5A033E-49C4-4E67-B2AC-A37BB183C46E}"/>
              </a:ext>
            </a:extLst>
          </p:cNvPr>
          <p:cNvSpPr>
            <a:spLocks noGrp="1"/>
          </p:cNvSpPr>
          <p:nvPr>
            <p:ph type="sldNum" sz="quarter" idx="10"/>
          </p:nvPr>
        </p:nvSpPr>
        <p:spPr/>
        <p:txBody>
          <a:bodyPr/>
          <a:lstStyle/>
          <a:p>
            <a:fld id="{466FC00A-8C16-42F7-9D5C-61EECF271684}" type="slidenum">
              <a:rPr lang="en-US" smtClean="0"/>
              <a:pPr/>
              <a:t>‹#›</a:t>
            </a:fld>
            <a:endParaRPr lang="en-US"/>
          </a:p>
        </p:txBody>
      </p:sp>
    </p:spTree>
    <p:extLst>
      <p:ext uri="{BB962C8B-B14F-4D97-AF65-F5344CB8AC3E}">
        <p14:creationId xmlns:p14="http://schemas.microsoft.com/office/powerpoint/2010/main" val="42605460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0">
              <a:schemeClr val="accent1">
                <a:lumMod val="5000"/>
                <a:lumOff val="95000"/>
              </a:schemeClr>
            </a:gs>
            <a:gs pos="100000">
              <a:schemeClr val="accent1">
                <a:lumMod val="30000"/>
                <a:lumOff val="70000"/>
                <a:alpha val="6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37639" y="1953524"/>
            <a:ext cx="8211457" cy="1204306"/>
          </a:xfrm>
        </p:spPr>
        <p:txBody>
          <a:bodyPr bIns="9144" anchor="b"/>
          <a:lstStyle>
            <a:lvl1pPr>
              <a:defRPr sz="3600" cap="small" baseline="0">
                <a:solidFill>
                  <a:srgbClr val="111C29"/>
                </a:solidFill>
              </a:defRPr>
            </a:lvl1pPr>
          </a:lstStyle>
          <a:p>
            <a:r>
              <a:rPr lang="en-US" dirty="0"/>
              <a:t>Click to edit Master title style</a:t>
            </a:r>
          </a:p>
        </p:txBody>
      </p:sp>
      <p:sp>
        <p:nvSpPr>
          <p:cNvPr id="3" name="Subtitle 2"/>
          <p:cNvSpPr>
            <a:spLocks noGrp="1"/>
          </p:cNvSpPr>
          <p:nvPr>
            <p:ph type="subTitle" idx="1"/>
          </p:nvPr>
        </p:nvSpPr>
        <p:spPr>
          <a:xfrm>
            <a:off x="1737639" y="3370912"/>
            <a:ext cx="8681508" cy="329259"/>
          </a:xfrm>
        </p:spPr>
        <p:txBody>
          <a:bodyPr tIns="9144">
            <a:normAutofit/>
          </a:bodyPr>
          <a:lstStyle>
            <a:lvl1pPr marL="0" indent="0" algn="l">
              <a:buNone/>
              <a:defRPr kumimoji="0" lang="en-US" sz="1600" b="1" i="0" u="none" strike="noStrike" kern="1200" cap="small" spc="400" normalizeH="0" baseline="0" noProof="0" dirty="0" smtClean="0">
                <a:ln>
                  <a:noFill/>
                </a:ln>
                <a:solidFill>
                  <a:srgbClr val="247C3E"/>
                </a:solidFill>
                <a:effectLst/>
                <a:uLnTx/>
                <a:uFillTx/>
                <a:latin typeface="+mn-lt"/>
                <a:ea typeface="+mj-ea"/>
                <a:cs typeface="Tunga" pitchFamily="2"/>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pPr marL="0" marR="0" lvl="0" indent="0" algn="l" defTabSz="914377"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pic>
        <p:nvPicPr>
          <p:cNvPr id="1026" name="Picture 2" descr="U:\whitek\Desktop\LOGO Benton PUD 2016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199" y="5634317"/>
            <a:ext cx="3068879"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442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a:gsLst>
            <a:gs pos="0">
              <a:schemeClr val="accent1">
                <a:lumMod val="5000"/>
                <a:lumOff val="95000"/>
              </a:schemeClr>
            </a:gs>
            <a:gs pos="100000">
              <a:schemeClr val="accent1">
                <a:lumMod val="30000"/>
                <a:lumOff val="70000"/>
                <a:alpha val="6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419840" y="6278880"/>
            <a:ext cx="670560" cy="502920"/>
          </a:xfrm>
          <a:prstGeom prst="ellipse">
            <a:avLst/>
          </a:prstGeom>
        </p:spPr>
        <p:txBody>
          <a:bodyPr anchor="ctr" anchorCtr="1"/>
          <a:lstStyle/>
          <a:p>
            <a:fld id="{466FC00A-8C16-42F7-9D5C-61EECF271684}" type="slidenum">
              <a:rPr lang="en-US" smtClean="0"/>
              <a:t>‹#›</a:t>
            </a:fld>
            <a:endParaRPr lang="en-US" dirty="0"/>
          </a:p>
        </p:txBody>
      </p:sp>
    </p:spTree>
    <p:extLst>
      <p:ext uri="{BB962C8B-B14F-4D97-AF65-F5344CB8AC3E}">
        <p14:creationId xmlns:p14="http://schemas.microsoft.com/office/powerpoint/2010/main" val="16333249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a:xfrm>
            <a:off x="11419840" y="6278880"/>
            <a:ext cx="670560" cy="502920"/>
          </a:xfrm>
          <a:prstGeom prst="ellipse">
            <a:avLst/>
          </a:prstGeom>
        </p:spPr>
        <p:txBody>
          <a:bodyPr/>
          <a:lstStyle/>
          <a:p>
            <a:fld id="{466FC00A-8C16-42F7-9D5C-61EECF271684}" type="slidenum">
              <a:rPr lang="en-US" smtClean="0"/>
              <a:t>‹#›</a:t>
            </a:fld>
            <a:endParaRPr lang="en-US" dirty="0"/>
          </a:p>
        </p:txBody>
      </p:sp>
      <p:sp>
        <p:nvSpPr>
          <p:cNvPr id="8" name="Title 7"/>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6657571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Georgia" panose="02040502050405020303" pitchFamily="18" charset="0"/>
                <a:ea typeface="+mj-ea"/>
                <a:cs typeface="Tunga" pitchFamily="2"/>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1092200" y="1701848"/>
            <a:ext cx="4267200" cy="3108960"/>
          </a:xfrm>
        </p:spPr>
        <p:txBody>
          <a:bodyPr/>
          <a:lstStyle>
            <a:lvl1pPr>
              <a:defRPr sz="2400">
                <a:latin typeface="Georgia" panose="02040502050405020303" pitchFamily="18" charset="0"/>
              </a:defRPr>
            </a:lvl1pPr>
            <a:lvl2pPr>
              <a:defRPr sz="2000">
                <a:latin typeface="Georgia" panose="02040502050405020303" pitchFamily="18" charset="0"/>
              </a:defRPr>
            </a:lvl2pPr>
            <a:lvl3pPr>
              <a:defRPr sz="1800">
                <a:latin typeface="Georgia" panose="02040502050405020303" pitchFamily="18" charset="0"/>
              </a:defRPr>
            </a:lvl3pPr>
            <a:lvl4pPr>
              <a:defRPr sz="1600">
                <a:latin typeface="Georgia" panose="02040502050405020303" pitchFamily="18" charset="0"/>
              </a:defRPr>
            </a:lvl4pPr>
            <a:lvl5pPr>
              <a:defRPr sz="1600">
                <a:latin typeface="Georgia" panose="02040502050405020303" pitchFamily="18"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Georgia" panose="02040502050405020303" pitchFamily="18" charset="0"/>
                <a:ea typeface="+mj-ea"/>
                <a:cs typeface="Tunga" pitchFamily="2"/>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6266688" y="1701848"/>
            <a:ext cx="4267200" cy="3108960"/>
          </a:xfrm>
        </p:spPr>
        <p:txBody>
          <a:bodyPr/>
          <a:lstStyle>
            <a:lvl1pPr>
              <a:defRPr sz="2400">
                <a:latin typeface="Georgia" panose="02040502050405020303" pitchFamily="18" charset="0"/>
              </a:defRPr>
            </a:lvl1pPr>
            <a:lvl2pPr>
              <a:defRPr sz="2000">
                <a:latin typeface="Georgia" panose="02040502050405020303" pitchFamily="18" charset="0"/>
              </a:defRPr>
            </a:lvl2pPr>
            <a:lvl3pPr>
              <a:defRPr sz="1800">
                <a:latin typeface="Georgia" panose="02040502050405020303" pitchFamily="18" charset="0"/>
              </a:defRPr>
            </a:lvl3pPr>
            <a:lvl4pPr>
              <a:defRPr sz="1600">
                <a:latin typeface="Georgia" panose="02040502050405020303" pitchFamily="18" charset="0"/>
              </a:defRPr>
            </a:lvl4pPr>
            <a:lvl5pPr>
              <a:defRPr sz="1600">
                <a:latin typeface="Georgia" panose="02040502050405020303" pitchFamily="18"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a:xfrm>
            <a:off x="11419840" y="6278880"/>
            <a:ext cx="670560" cy="502920"/>
          </a:xfrm>
          <a:prstGeom prst="ellipse">
            <a:avLst/>
          </a:prstGeom>
        </p:spPr>
        <p:txBody>
          <a:bodyPr/>
          <a:lstStyle/>
          <a:p>
            <a:fld id="{466FC00A-8C16-42F7-9D5C-61EECF271684}" type="slidenum">
              <a:rPr lang="en-US" smtClean="0"/>
              <a:t>‹#›</a:t>
            </a:fld>
            <a:endParaRPr lang="en-US" dirty="0"/>
          </a:p>
        </p:txBody>
      </p:sp>
    </p:spTree>
    <p:extLst>
      <p:ext uri="{BB962C8B-B14F-4D97-AF65-F5344CB8AC3E}">
        <p14:creationId xmlns:p14="http://schemas.microsoft.com/office/powerpoint/2010/main" val="12513318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19840" y="6278880"/>
            <a:ext cx="670560" cy="502920"/>
          </a:xfrm>
          <a:prstGeom prst="ellipse">
            <a:avLst/>
          </a:prstGeom>
        </p:spPr>
        <p:txBody>
          <a:bodyPr/>
          <a:lstStyle/>
          <a:p>
            <a:fld id="{466FC00A-8C16-42F7-9D5C-61EECF271684}" type="slidenum">
              <a:rPr lang="en-US" smtClean="0"/>
              <a:t>‹#›</a:t>
            </a:fld>
            <a:endParaRPr lang="en-US" dirty="0"/>
          </a:p>
        </p:txBody>
      </p:sp>
      <p:sp>
        <p:nvSpPr>
          <p:cNvPr id="4" name="Title 1"/>
          <p:cNvSpPr>
            <a:spLocks noGrp="1"/>
          </p:cNvSpPr>
          <p:nvPr>
            <p:ph type="title"/>
          </p:nvPr>
        </p:nvSpPr>
        <p:spPr>
          <a:xfrm>
            <a:off x="101600" y="0"/>
            <a:ext cx="12090400" cy="990600"/>
          </a:xfrm>
        </p:spPr>
        <p:txBody>
          <a:bodyPr/>
          <a:lstStyle/>
          <a:p>
            <a:r>
              <a:rPr lang="en-US"/>
              <a:t>Click to edit Master title style</a:t>
            </a:r>
          </a:p>
        </p:txBody>
      </p:sp>
      <p:sp>
        <p:nvSpPr>
          <p:cNvPr id="6" name="Content Placeholder 2"/>
          <p:cNvSpPr>
            <a:spLocks noGrp="1"/>
          </p:cNvSpPr>
          <p:nvPr>
            <p:ph idx="1"/>
          </p:nvPr>
        </p:nvSpPr>
        <p:spPr>
          <a:xfrm>
            <a:off x="203205" y="1066806"/>
            <a:ext cx="11887199" cy="523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4115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ACC39F-BA7A-C159-37A5-E4E1BA59C350}"/>
              </a:ext>
            </a:extLst>
          </p:cNvPr>
          <p:cNvSpPr>
            <a:spLocks noGrp="1"/>
          </p:cNvSpPr>
          <p:nvPr>
            <p:ph type="sldNum" sz="quarter" idx="10"/>
          </p:nvPr>
        </p:nvSpPr>
        <p:spPr/>
        <p:txBody>
          <a:bodyPr/>
          <a:lstStyle/>
          <a:p>
            <a:fld id="{466FC00A-8C16-42F7-9D5C-61EECF271684}" type="slidenum">
              <a:rPr lang="en-US" smtClean="0"/>
              <a:pPr/>
              <a:t>‹#›</a:t>
            </a:fld>
            <a:endParaRPr lang="en-US" dirty="0"/>
          </a:p>
        </p:txBody>
      </p:sp>
    </p:spTree>
    <p:extLst>
      <p:ext uri="{BB962C8B-B14F-4D97-AF65-F5344CB8AC3E}">
        <p14:creationId xmlns:p14="http://schemas.microsoft.com/office/powerpoint/2010/main" val="34745590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3"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Rectangle 7"/>
          <p:cNvSpPr/>
          <p:nvPr/>
        </p:nvSpPr>
        <p:spPr>
          <a:xfrm>
            <a:off x="0" y="1600200"/>
            <a:ext cx="1727200" cy="990600"/>
          </a:xfrm>
          <a:prstGeom prst="rect">
            <a:avLst/>
          </a:prstGeom>
          <a:solidFill>
            <a:schemeClr val="accent6">
              <a:lumMod val="5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395BCCDF-7E0A-4357-9D12-259F8FD7FFD8}" type="slidenum">
              <a:rPr lang="en-US" smtClean="0"/>
              <a:pPr/>
              <a:t>‹#›</a:t>
            </a:fld>
            <a:endParaRPr lang="en-US" dirty="0"/>
          </a:p>
        </p:txBody>
      </p:sp>
      <p:pic>
        <p:nvPicPr>
          <p:cNvPr id="11"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65575" y="6019800"/>
            <a:ext cx="744668"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descr="U:\whitek\Desktop\LOGO Benton PUD 2016 PNG.PNG">
            <a:extLst>
              <a:ext uri="{FF2B5EF4-FFF2-40B4-BE49-F238E27FC236}">
                <a16:creationId xmlns:a16="http://schemas.microsoft.com/office/drawing/2014/main" id="{35E6A0F7-5772-47AB-BA08-E295BC214CC1}"/>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072481" y="5670012"/>
            <a:ext cx="2678275" cy="997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119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9.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4.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image" Target="../media/image9.png"/><Relationship Id="rId4" Type="http://schemas.openxmlformats.org/officeDocument/2006/relationships/slideLayout" Target="../slideLayouts/slideLayout27.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95BCCDF-7E0A-4357-9D12-259F8FD7FFD8}" type="slidenum">
              <a:rPr lang="en-US" smtClean="0"/>
              <a:pPr/>
              <a:t>‹#›</a:t>
            </a:fld>
            <a:endParaRPr lang="en-US" dirty="0"/>
          </a:p>
        </p:txBody>
      </p:sp>
      <p:pic>
        <p:nvPicPr>
          <p:cNvPr id="10" name="Picture 2" descr="Z:\Users\millerk\AppData\Local\Microsoft\Windows\Temporary Internet Files\Content.Outlook\U0XRQAJ3\logoBG.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55629" y="6296806"/>
            <a:ext cx="1468371" cy="5611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524001" y="6468607"/>
            <a:ext cx="411803" cy="29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470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712" r:id="rId13"/>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Freeform 6"/>
          <p:cNvSpPr/>
          <p:nvPr/>
        </p:nvSpPr>
        <p:spPr>
          <a:xfrm>
            <a:off x="0" y="0"/>
            <a:ext cx="5384800" cy="99060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rgbClr val="247C3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7"/>
          <p:cNvSpPr/>
          <p:nvPr/>
        </p:nvSpPr>
        <p:spPr>
          <a:xfrm>
            <a:off x="9524" y="0"/>
            <a:ext cx="12195173" cy="990600"/>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rgbClr val="111C2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01600" y="0"/>
            <a:ext cx="12090400" cy="9906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203203" y="1066804"/>
            <a:ext cx="11887199" cy="52300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68373" y="6468607"/>
            <a:ext cx="411803" cy="29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descr="U:\whitek\Desktop\LOGO Benton PUD 2016 PNG.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8929" y="6311882"/>
            <a:ext cx="1261872" cy="469983"/>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4"/>
          <p:cNvSpPr txBox="1">
            <a:spLocks/>
          </p:cNvSpPr>
          <p:nvPr userDrawn="1"/>
        </p:nvSpPr>
        <p:spPr>
          <a:xfrm>
            <a:off x="3810003" y="6480389"/>
            <a:ext cx="4330700" cy="365125"/>
          </a:xfrm>
          <a:prstGeom prst="rect">
            <a:avLst/>
          </a:prstGeom>
        </p:spPr>
        <p: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50000"/>
                    <a:lumOff val="50000"/>
                  </a:schemeClr>
                </a:solidFill>
                <a:effectLst/>
                <a:uLnTx/>
                <a:uFillTx/>
                <a:latin typeface="Tahoma" charset="0"/>
                <a:ea typeface="+mn-ea"/>
                <a:cs typeface="+mn-cs"/>
              </a:rPr>
              <a:t>2025 Budget Hearing – November 12, 2024</a:t>
            </a:r>
          </a:p>
        </p:txBody>
      </p:sp>
      <p:sp>
        <p:nvSpPr>
          <p:cNvPr id="11" name="Slide Number Placeholder 5"/>
          <p:cNvSpPr>
            <a:spLocks noGrp="1"/>
          </p:cNvSpPr>
          <p:nvPr>
            <p:ph type="sldNum" sz="quarter" idx="4"/>
          </p:nvPr>
        </p:nvSpPr>
        <p:spPr>
          <a:xfrm>
            <a:off x="11419840" y="6278880"/>
            <a:ext cx="670560" cy="502920"/>
          </a:xfrm>
          <a:prstGeom prst="ellipse">
            <a:avLst/>
          </a:prstGeom>
          <a:solidFill>
            <a:srgbClr val="247C3E">
              <a:alpha val="80000"/>
            </a:srgbClr>
          </a:solidFill>
          <a:ln w="19050">
            <a:solidFill>
              <a:srgbClr val="111C29">
                <a:alpha val="80000"/>
              </a:srgbClr>
            </a:solidFill>
          </a:ln>
        </p:spPr>
        <p:txBody>
          <a:bodyPr vert="horz" lIns="9144" tIns="9144" rIns="9144" bIns="9144" rtlCol="0" anchor="ctr">
            <a:normAutofit/>
          </a:bodyPr>
          <a:lstStyle>
            <a:lvl1pPr algn="ctr">
              <a:defRPr sz="2000" b="1">
                <a:solidFill>
                  <a:schemeClr val="bg1"/>
                </a:solidFill>
                <a:latin typeface="Georgia" panose="02040502050405020303" pitchFamily="18" charset="0"/>
              </a:defRPr>
            </a:lvl1pPr>
          </a:lstStyle>
          <a:p>
            <a:fld id="{466FC00A-8C16-42F7-9D5C-61EECF271684}" type="slidenum">
              <a:rPr lang="en-US" smtClean="0"/>
              <a:pPr/>
              <a:t>‹#›</a:t>
            </a:fld>
            <a:endParaRPr lang="en-US" dirty="0"/>
          </a:p>
        </p:txBody>
      </p:sp>
    </p:spTree>
    <p:extLst>
      <p:ext uri="{BB962C8B-B14F-4D97-AF65-F5344CB8AC3E}">
        <p14:creationId xmlns:p14="http://schemas.microsoft.com/office/powerpoint/2010/main" val="295667330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hf sldNum="0" hdr="0" ftr="0"/>
  <p:txStyles>
    <p:titleStyle>
      <a:lvl1pPr algn="l" defTabSz="914377" rtl="0" eaLnBrk="1" latinLnBrk="0" hangingPunct="1">
        <a:spcBef>
          <a:spcPct val="0"/>
        </a:spcBef>
        <a:buNone/>
        <a:defRPr sz="3600" kern="1200" cap="small" baseline="0">
          <a:solidFill>
            <a:schemeClr val="bg1"/>
          </a:solidFill>
          <a:effectLst>
            <a:outerShdw blurRad="50800" dist="38100" dir="2700000" algn="tl" rotWithShape="0">
              <a:schemeClr val="bg1">
                <a:lumMod val="75000"/>
                <a:alpha val="40000"/>
              </a:schemeClr>
            </a:outerShdw>
          </a:effectLst>
          <a:latin typeface="Georgia" panose="02040502050405020303" pitchFamily="18" charset="0"/>
          <a:ea typeface="+mj-ea"/>
          <a:cs typeface="+mj-cs"/>
        </a:defRPr>
      </a:lvl1pPr>
    </p:titleStyle>
    <p:bodyStyle>
      <a:lvl1pPr marL="173034" indent="-173034" algn="l" defTabSz="914377" rtl="0" eaLnBrk="1" latinLnBrk="0" hangingPunct="1">
        <a:spcBef>
          <a:spcPts val="800"/>
        </a:spcBef>
        <a:buClr>
          <a:srgbClr val="247C3E"/>
        </a:buClr>
        <a:buSzPct val="110000"/>
        <a:buFont typeface="Arial" pitchFamily="34" charset="0"/>
        <a:buChar char="•"/>
        <a:defRPr sz="2800" b="0" kern="1200">
          <a:solidFill>
            <a:srgbClr val="111C29"/>
          </a:solidFill>
          <a:latin typeface="Georgia" panose="02040502050405020303" pitchFamily="18" charset="0"/>
          <a:ea typeface="+mn-ea"/>
          <a:cs typeface="Gautami" panose="020B0502040204020203" pitchFamily="34" charset="0"/>
        </a:defRPr>
      </a:lvl1pPr>
      <a:lvl2pPr marL="401629" indent="-173034" algn="l" defTabSz="914377" rtl="0" eaLnBrk="1" latinLnBrk="0" hangingPunct="1">
        <a:spcBef>
          <a:spcPts val="300"/>
        </a:spcBef>
        <a:buClr>
          <a:srgbClr val="111C29"/>
        </a:buClr>
        <a:buSzPct val="110000"/>
        <a:buFont typeface="Arial" panose="020B0604020202020204" pitchFamily="34" charset="0"/>
        <a:buChar char="•"/>
        <a:defRPr sz="2400" b="0" kern="1200">
          <a:solidFill>
            <a:srgbClr val="247C3E"/>
          </a:solidFill>
          <a:latin typeface="Georgia" panose="02040502050405020303" pitchFamily="18" charset="0"/>
          <a:ea typeface="+mn-ea"/>
          <a:cs typeface="Gautami" panose="020B0502040204020203" pitchFamily="34" charset="0"/>
        </a:defRPr>
      </a:lvl2pPr>
      <a:lvl3pPr marL="630223" indent="-163509" algn="l" defTabSz="914377" rtl="0" eaLnBrk="1" latinLnBrk="0" hangingPunct="1">
        <a:spcBef>
          <a:spcPts val="300"/>
        </a:spcBef>
        <a:buClr>
          <a:srgbClr val="247C3E"/>
        </a:buClr>
        <a:buSzPct val="110000"/>
        <a:buFont typeface="Arial" panose="020B0604020202020204" pitchFamily="34" charset="0"/>
        <a:buChar char="•"/>
        <a:defRPr sz="2000" b="0" kern="1200">
          <a:solidFill>
            <a:srgbClr val="111C29"/>
          </a:solidFill>
          <a:latin typeface="Georgia" panose="02040502050405020303" pitchFamily="18" charset="0"/>
          <a:ea typeface="+mn-ea"/>
          <a:cs typeface="Gautami" panose="020B0502040204020203" pitchFamily="34" charset="0"/>
        </a:defRPr>
      </a:lvl3pPr>
      <a:lvl4pPr marL="858817" indent="-163509" algn="l" defTabSz="914377" rtl="0" eaLnBrk="1" latinLnBrk="0" hangingPunct="1">
        <a:spcBef>
          <a:spcPts val="300"/>
        </a:spcBef>
        <a:buClr>
          <a:srgbClr val="111C29"/>
        </a:buClr>
        <a:buSzPct val="110000"/>
        <a:buFont typeface="Arial" panose="020B0604020202020204" pitchFamily="34" charset="0"/>
        <a:buChar char="•"/>
        <a:defRPr sz="1800" b="0" kern="1200">
          <a:solidFill>
            <a:srgbClr val="247C3E"/>
          </a:solidFill>
          <a:latin typeface="Georgia" panose="02040502050405020303" pitchFamily="18" charset="0"/>
          <a:ea typeface="+mn-ea"/>
          <a:cs typeface="Gautami" panose="020B0502040204020203" pitchFamily="34" charset="0"/>
        </a:defRPr>
      </a:lvl4pPr>
      <a:lvl5pPr marL="1087411" indent="-173034" algn="l" defTabSz="914377" rtl="0" eaLnBrk="1" latinLnBrk="0" hangingPunct="1">
        <a:spcBef>
          <a:spcPts val="300"/>
        </a:spcBef>
        <a:buClr>
          <a:srgbClr val="111C29"/>
        </a:buClr>
        <a:buSzPct val="110000"/>
        <a:buFont typeface="Arial" panose="020B0604020202020204" pitchFamily="34" charset="0"/>
        <a:buChar char="•"/>
        <a:defRPr sz="1600" b="0" kern="1200">
          <a:solidFill>
            <a:srgbClr val="111C29"/>
          </a:solidFill>
          <a:latin typeface="Georgia" panose="02040502050405020303" pitchFamily="18" charset="0"/>
          <a:ea typeface="+mn-ea"/>
          <a:cs typeface="Gautami" panose="020B0502040204020203" pitchFamily="34" charset="0"/>
        </a:defRPr>
      </a:lvl5pPr>
      <a:lvl6pPr marL="1097253" indent="-173732" algn="l" defTabSz="914377"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278" indent="-164588" algn="l" defTabSz="914377"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872" indent="-164588" algn="l" defTabSz="914377"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179" indent="-164588" algn="l" defTabSz="914377"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5000"/>
                <a:lumOff val="95000"/>
              </a:schemeClr>
            </a:gs>
            <a:gs pos="100000">
              <a:schemeClr val="accent1">
                <a:lumMod val="30000"/>
                <a:lumOff val="70000"/>
                <a:alpha val="60000"/>
              </a:schemeClr>
            </a:gs>
          </a:gsLst>
          <a:lin ang="5400000" scaled="1"/>
        </a:gradFill>
        <a:effectLst/>
      </p:bgPr>
    </p:bg>
    <p:spTree>
      <p:nvGrpSpPr>
        <p:cNvPr id="1" name=""/>
        <p:cNvGrpSpPr/>
        <p:nvPr/>
      </p:nvGrpSpPr>
      <p:grpSpPr>
        <a:xfrm>
          <a:off x="0" y="0"/>
          <a:ext cx="0" cy="0"/>
          <a:chOff x="0" y="0"/>
          <a:chExt cx="0" cy="0"/>
        </a:xfrm>
      </p:grpSpPr>
      <p:sp>
        <p:nvSpPr>
          <p:cNvPr id="7" name="Freeform 6"/>
          <p:cNvSpPr/>
          <p:nvPr/>
        </p:nvSpPr>
        <p:spPr>
          <a:xfrm>
            <a:off x="0" y="0"/>
            <a:ext cx="5384800" cy="99060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rgbClr val="247C3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9524" y="0"/>
            <a:ext cx="12195173" cy="990600"/>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rgbClr val="111C2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1600" y="0"/>
            <a:ext cx="12090400" cy="9906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203205" y="1066806"/>
            <a:ext cx="11887199" cy="52300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68373" y="6468609"/>
            <a:ext cx="411803" cy="294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descr="U:\whitek\Desktop\LOGO Benton PUD 2016 PNG.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929" y="6311884"/>
            <a:ext cx="1261872" cy="469983"/>
          </a:xfrm>
          <a:prstGeom prst="rect">
            <a:avLst/>
          </a:prstGeom>
          <a:noFill/>
          <a:extLst>
            <a:ext uri="{909E8E84-426E-40DD-AFC4-6F175D3DCCD1}">
              <a14:hiddenFill xmlns:a14="http://schemas.microsoft.com/office/drawing/2010/main">
                <a:solidFill>
                  <a:srgbClr val="FFFFFF"/>
                </a:solidFill>
              </a14:hiddenFill>
            </a:ext>
          </a:extLst>
        </p:spPr>
      </p:pic>
      <p:sp>
        <p:nvSpPr>
          <p:cNvPr id="11" name="Slide Number Placeholder 5"/>
          <p:cNvSpPr>
            <a:spLocks noGrp="1"/>
          </p:cNvSpPr>
          <p:nvPr>
            <p:ph type="sldNum" sz="quarter" idx="4"/>
          </p:nvPr>
        </p:nvSpPr>
        <p:spPr>
          <a:xfrm>
            <a:off x="11419840" y="6278880"/>
            <a:ext cx="670560" cy="502920"/>
          </a:xfrm>
          <a:prstGeom prst="ellipse">
            <a:avLst/>
          </a:prstGeom>
          <a:solidFill>
            <a:srgbClr val="247C3E">
              <a:alpha val="80000"/>
            </a:srgbClr>
          </a:solidFill>
          <a:ln w="19050">
            <a:solidFill>
              <a:srgbClr val="111C29">
                <a:alpha val="80000"/>
              </a:srgbClr>
            </a:solidFill>
          </a:ln>
        </p:spPr>
        <p:txBody>
          <a:bodyPr vert="horz" lIns="9144" tIns="9144" rIns="9144" bIns="9144" rtlCol="0" anchor="ctr">
            <a:normAutofit/>
          </a:bodyPr>
          <a:lstStyle>
            <a:lvl1pPr algn="ctr">
              <a:defRPr sz="1651" b="1">
                <a:solidFill>
                  <a:schemeClr val="bg1"/>
                </a:solidFill>
                <a:latin typeface="Georgia" panose="02040502050405020303" pitchFamily="18" charset="0"/>
              </a:defRPr>
            </a:lvl1pPr>
          </a:lstStyle>
          <a:p>
            <a:fld id="{466FC00A-8C16-42F7-9D5C-61EECF271684}" type="slidenum">
              <a:rPr lang="en-US" smtClean="0"/>
              <a:pPr/>
              <a:t>‹#›</a:t>
            </a:fld>
            <a:endParaRPr lang="en-US" dirty="0"/>
          </a:p>
        </p:txBody>
      </p:sp>
    </p:spTree>
    <p:extLst>
      <p:ext uri="{BB962C8B-B14F-4D97-AF65-F5344CB8AC3E}">
        <p14:creationId xmlns:p14="http://schemas.microsoft.com/office/powerpoint/2010/main" val="130814391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hf hdr="0" ftr="0" dt="0"/>
  <p:txStyles>
    <p:titleStyle>
      <a:lvl1pPr algn="l" defTabSz="914377" rtl="0" eaLnBrk="1" latinLnBrk="0" hangingPunct="1">
        <a:spcBef>
          <a:spcPct val="0"/>
        </a:spcBef>
        <a:buNone/>
        <a:defRPr sz="3600" kern="1200" cap="small" baseline="0">
          <a:solidFill>
            <a:schemeClr val="bg1"/>
          </a:solidFill>
          <a:effectLst>
            <a:outerShdw blurRad="50800" dist="38100" dir="2700000" algn="tl" rotWithShape="0">
              <a:schemeClr val="bg1">
                <a:lumMod val="75000"/>
                <a:alpha val="40000"/>
              </a:schemeClr>
            </a:outerShdw>
          </a:effectLst>
          <a:latin typeface="Georgia" panose="02040502050405020303" pitchFamily="18" charset="0"/>
          <a:ea typeface="+mj-ea"/>
          <a:cs typeface="+mj-cs"/>
        </a:defRPr>
      </a:lvl1pPr>
    </p:titleStyle>
    <p:bodyStyle>
      <a:lvl1pPr marL="173034" indent="-173034" algn="l" defTabSz="914377" rtl="0" eaLnBrk="1" latinLnBrk="0" hangingPunct="1">
        <a:spcBef>
          <a:spcPts val="800"/>
        </a:spcBef>
        <a:buClr>
          <a:srgbClr val="247C3E"/>
        </a:buClr>
        <a:buSzPct val="110000"/>
        <a:buFont typeface="Arial" pitchFamily="34" charset="0"/>
        <a:buChar char="•"/>
        <a:defRPr sz="2800" b="0" kern="1200">
          <a:solidFill>
            <a:srgbClr val="111C29"/>
          </a:solidFill>
          <a:latin typeface="Georgia" panose="02040502050405020303" pitchFamily="18" charset="0"/>
          <a:ea typeface="+mn-ea"/>
          <a:cs typeface="Gautami" panose="020B0502040204020203" pitchFamily="34" charset="0"/>
        </a:defRPr>
      </a:lvl1pPr>
      <a:lvl2pPr marL="401629" indent="-173034" algn="l" defTabSz="914377" rtl="0" eaLnBrk="1" latinLnBrk="0" hangingPunct="1">
        <a:spcBef>
          <a:spcPts val="300"/>
        </a:spcBef>
        <a:buClr>
          <a:srgbClr val="111C29"/>
        </a:buClr>
        <a:buSzPct val="110000"/>
        <a:buFont typeface="Arial" panose="020B0604020202020204" pitchFamily="34" charset="0"/>
        <a:buChar char="•"/>
        <a:defRPr sz="2400" b="0" kern="1200">
          <a:solidFill>
            <a:srgbClr val="247C3E"/>
          </a:solidFill>
          <a:latin typeface="Georgia" panose="02040502050405020303" pitchFamily="18" charset="0"/>
          <a:ea typeface="+mn-ea"/>
          <a:cs typeface="Gautami" panose="020B0502040204020203" pitchFamily="34" charset="0"/>
        </a:defRPr>
      </a:lvl2pPr>
      <a:lvl3pPr marL="630223" indent="-163509" algn="l" defTabSz="914377" rtl="0" eaLnBrk="1" latinLnBrk="0" hangingPunct="1">
        <a:spcBef>
          <a:spcPts val="300"/>
        </a:spcBef>
        <a:buClr>
          <a:srgbClr val="247C3E"/>
        </a:buClr>
        <a:buSzPct val="110000"/>
        <a:buFont typeface="Arial" panose="020B0604020202020204" pitchFamily="34" charset="0"/>
        <a:buChar char="•"/>
        <a:defRPr sz="2000" b="0" kern="1200">
          <a:solidFill>
            <a:srgbClr val="111C29"/>
          </a:solidFill>
          <a:latin typeface="Georgia" panose="02040502050405020303" pitchFamily="18" charset="0"/>
          <a:ea typeface="+mn-ea"/>
          <a:cs typeface="Gautami" panose="020B0502040204020203" pitchFamily="34" charset="0"/>
        </a:defRPr>
      </a:lvl3pPr>
      <a:lvl4pPr marL="858817" indent="-163509" algn="l" defTabSz="914377" rtl="0" eaLnBrk="1" latinLnBrk="0" hangingPunct="1">
        <a:spcBef>
          <a:spcPts val="300"/>
        </a:spcBef>
        <a:buClr>
          <a:srgbClr val="111C29"/>
        </a:buClr>
        <a:buSzPct val="110000"/>
        <a:buFont typeface="Arial" panose="020B0604020202020204" pitchFamily="34" charset="0"/>
        <a:buChar char="•"/>
        <a:defRPr sz="1800" b="0" kern="1200">
          <a:solidFill>
            <a:srgbClr val="247C3E"/>
          </a:solidFill>
          <a:latin typeface="Georgia" panose="02040502050405020303" pitchFamily="18" charset="0"/>
          <a:ea typeface="+mn-ea"/>
          <a:cs typeface="Gautami" panose="020B0502040204020203" pitchFamily="34" charset="0"/>
        </a:defRPr>
      </a:lvl4pPr>
      <a:lvl5pPr marL="1087411" indent="-173034" algn="l" defTabSz="914377" rtl="0" eaLnBrk="1" latinLnBrk="0" hangingPunct="1">
        <a:spcBef>
          <a:spcPts val="300"/>
        </a:spcBef>
        <a:buClr>
          <a:srgbClr val="111C29"/>
        </a:buClr>
        <a:buSzPct val="110000"/>
        <a:buFont typeface="Arial" panose="020B0604020202020204" pitchFamily="34" charset="0"/>
        <a:buChar char="•"/>
        <a:defRPr sz="1600" b="0" kern="1200">
          <a:solidFill>
            <a:srgbClr val="111C29"/>
          </a:solidFill>
          <a:latin typeface="Georgia" panose="02040502050405020303" pitchFamily="18" charset="0"/>
          <a:ea typeface="+mn-ea"/>
          <a:cs typeface="Gautami" panose="020B0502040204020203" pitchFamily="34" charset="0"/>
        </a:defRPr>
      </a:lvl5pPr>
      <a:lvl6pPr marL="1097253" indent="-173732" algn="l" defTabSz="914377"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278" indent="-164588" algn="l" defTabSz="914377"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872" indent="-164588" algn="l" defTabSz="914377"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179" indent="-164588" algn="l" defTabSz="914377"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idx="1"/>
          </p:nvPr>
        </p:nvSpPr>
        <p:spPr/>
        <p:txBody>
          <a:bodyPr/>
          <a:lstStyle/>
          <a:p>
            <a:r>
              <a:rPr lang="en-US" dirty="0"/>
              <a:t>October 27, 2026</a:t>
            </a:r>
          </a:p>
        </p:txBody>
      </p:sp>
      <p:sp>
        <p:nvSpPr>
          <p:cNvPr id="2" name="Title 1"/>
          <p:cNvSpPr>
            <a:spLocks noGrp="1"/>
          </p:cNvSpPr>
          <p:nvPr>
            <p:ph type="title"/>
          </p:nvPr>
        </p:nvSpPr>
        <p:spPr>
          <a:xfrm>
            <a:off x="1828803" y="1600200"/>
            <a:ext cx="10246656" cy="990600"/>
          </a:xfrm>
        </p:spPr>
        <p:txBody>
          <a:bodyPr>
            <a:noAutofit/>
          </a:bodyPr>
          <a:lstStyle/>
          <a:p>
            <a:r>
              <a:rPr lang="en-US" dirty="0"/>
              <a:t>Financial Forecast Update</a:t>
            </a:r>
          </a:p>
        </p:txBody>
      </p:sp>
      <p:sp>
        <p:nvSpPr>
          <p:cNvPr id="7" name="Slide Number Placeholder 6"/>
          <p:cNvSpPr>
            <a:spLocks noGrp="1"/>
          </p:cNvSpPr>
          <p:nvPr>
            <p:ph type="sldNum" sz="quarter" idx="11"/>
          </p:nvPr>
        </p:nvSpPr>
        <p:spPr/>
        <p:txBody>
          <a:bodyPr/>
          <a:lstStyle/>
          <a:p>
            <a:fld id="{395BCCDF-7E0A-4357-9D12-259F8FD7FFD8}" type="slidenum">
              <a:rPr lang="en-US">
                <a:latin typeface="Tw Cen MT"/>
              </a:rPr>
              <a:pPr/>
              <a:t>1</a:t>
            </a:fld>
            <a:endParaRPr lang="en-US" dirty="0">
              <a:latin typeface="Tw Cen MT"/>
            </a:endParaRPr>
          </a:p>
        </p:txBody>
      </p:sp>
    </p:spTree>
    <p:extLst>
      <p:ext uri="{BB962C8B-B14F-4D97-AF65-F5344CB8AC3E}">
        <p14:creationId xmlns:p14="http://schemas.microsoft.com/office/powerpoint/2010/main" val="4107377218"/>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FF833-400A-0C1A-7DAB-29C73E0ACA9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BABAC89-1798-0363-C384-4BF8B7D98F28}"/>
              </a:ext>
            </a:extLst>
          </p:cNvPr>
          <p:cNvPicPr>
            <a:picLocks noChangeAspect="1"/>
          </p:cNvPicPr>
          <p:nvPr/>
        </p:nvPicPr>
        <p:blipFill>
          <a:blip r:embed="rId2"/>
          <a:stretch>
            <a:fillRect/>
          </a:stretch>
        </p:blipFill>
        <p:spPr>
          <a:xfrm>
            <a:off x="0" y="11015"/>
            <a:ext cx="12192000" cy="5989052"/>
          </a:xfrm>
          <a:prstGeom prst="rect">
            <a:avLst/>
          </a:prstGeom>
        </p:spPr>
      </p:pic>
      <p:sp>
        <p:nvSpPr>
          <p:cNvPr id="3" name="Slide Number Placeholder 2">
            <a:extLst>
              <a:ext uri="{FF2B5EF4-FFF2-40B4-BE49-F238E27FC236}">
                <a16:creationId xmlns:a16="http://schemas.microsoft.com/office/drawing/2014/main" id="{9A22D2F8-DCA9-DED6-CF14-8C66493BB460}"/>
              </a:ext>
            </a:extLst>
          </p:cNvPr>
          <p:cNvSpPr txBox="1">
            <a:spLocks/>
          </p:cNvSpPr>
          <p:nvPr/>
        </p:nvSpPr>
        <p:spPr>
          <a:xfrm>
            <a:off x="11549932" y="6259001"/>
            <a:ext cx="502920" cy="502920"/>
          </a:xfrm>
          <a:prstGeom prst="ellipse">
            <a:avLst/>
          </a:prstGeom>
          <a:solidFill>
            <a:srgbClr val="247C3E">
              <a:alpha val="80000"/>
            </a:srgbClr>
          </a:solidFill>
          <a:ln w="19050">
            <a:solidFill>
              <a:srgbClr val="111C29">
                <a:alpha val="80000"/>
              </a:srgbClr>
            </a:solidFill>
          </a:ln>
        </p:spPr>
        <p:txBody>
          <a:bodyPr vert="horz" lIns="9144" tIns="9144" rIns="9144" bIns="9144" rtlCol="0" anchor="ctr" anchorCtr="1">
            <a:normAutofit/>
          </a:bodyPr>
          <a:lstStyle>
            <a:defPPr>
              <a:defRPr lang="en-US"/>
            </a:defPPr>
            <a:lvl1pPr>
              <a:defRPr sz="1650">
                <a:solidFill>
                  <a:schemeClr val="bg1"/>
                </a:solidFill>
                <a:latin typeface="Georgia" panose="02040502050405020303" pitchFamily="18" charset="0"/>
              </a:defRPr>
            </a:lvl1pPr>
          </a:lstStyle>
          <a:p>
            <a:pPr marL="0" marR="0" lvl="0" indent="0" algn="ctr" defTabSz="914377" rtl="0" eaLnBrk="1" fontAlgn="base" latinLnBrk="0" hangingPunct="1">
              <a:lnSpc>
                <a:spcPct val="100000"/>
              </a:lnSpc>
              <a:spcBef>
                <a:spcPct val="50000"/>
              </a:spcBef>
              <a:spcAft>
                <a:spcPct val="0"/>
              </a:spcAft>
              <a:buClrTx/>
              <a:buSzTx/>
              <a:buFontTx/>
              <a:buNone/>
              <a:tabLst/>
              <a:defRPr/>
            </a:pPr>
            <a:fld id="{466FC00A-8C16-42F7-9D5C-61EECF271684}" type="slidenum">
              <a:rPr kumimoji="0" lang="en-US" sz="1651" b="1" i="0" u="none" strike="noStrike" kern="1200" cap="none" spc="0" normalizeH="0" baseline="0" noProof="0">
                <a:ln>
                  <a:noFill/>
                </a:ln>
                <a:solidFill>
                  <a:srgbClr val="FFFFFF"/>
                </a:solidFill>
                <a:effectLst/>
                <a:uLnTx/>
                <a:uFillTx/>
                <a:latin typeface="Georgia" panose="02040502050405020303" pitchFamily="18" charset="0"/>
                <a:ea typeface="+mn-ea"/>
                <a:cs typeface="+mn-cs"/>
              </a:rPr>
              <a:pPr marL="0" marR="0" lvl="0" indent="0" algn="ctr" defTabSz="914377" rtl="0" eaLnBrk="1" fontAlgn="base" latinLnBrk="0" hangingPunct="1">
                <a:lnSpc>
                  <a:spcPct val="100000"/>
                </a:lnSpc>
                <a:spcBef>
                  <a:spcPct val="50000"/>
                </a:spcBef>
                <a:spcAft>
                  <a:spcPct val="0"/>
                </a:spcAft>
                <a:buClrTx/>
                <a:buSzTx/>
                <a:buFontTx/>
                <a:buNone/>
                <a:tabLst/>
                <a:defRPr/>
              </a:pPr>
              <a:t>2</a:t>
            </a:fld>
            <a:endParaRPr kumimoji="0" lang="en-US" sz="1651" b="1" i="0" u="none" strike="noStrike" kern="1200" cap="none" spc="0" normalizeH="0" baseline="0" noProof="0">
              <a:ln>
                <a:noFill/>
              </a:ln>
              <a:solidFill>
                <a:srgbClr val="FFFFFF"/>
              </a:solidFill>
              <a:effectLst/>
              <a:uLnTx/>
              <a:uFillTx/>
              <a:latin typeface="Georgia" panose="02040502050405020303" pitchFamily="18" charset="0"/>
              <a:ea typeface="+mn-ea"/>
              <a:cs typeface="+mn-cs"/>
            </a:endParaRPr>
          </a:p>
        </p:txBody>
      </p:sp>
      <p:sp>
        <p:nvSpPr>
          <p:cNvPr id="2" name="Rectangle: Rounded Corners 1">
            <a:extLst>
              <a:ext uri="{FF2B5EF4-FFF2-40B4-BE49-F238E27FC236}">
                <a16:creationId xmlns:a16="http://schemas.microsoft.com/office/drawing/2014/main" id="{A89E279B-33E0-F3C6-0804-9D0F6459CFC0}"/>
              </a:ext>
            </a:extLst>
          </p:cNvPr>
          <p:cNvSpPr/>
          <p:nvPr/>
        </p:nvSpPr>
        <p:spPr>
          <a:xfrm>
            <a:off x="1076677" y="1404618"/>
            <a:ext cx="9907411" cy="400050"/>
          </a:xfrm>
          <a:prstGeom prst="roundRect">
            <a:avLst/>
          </a:prstGeom>
          <a:noFill/>
          <a:ln w="57150">
            <a:solidFill>
              <a:srgbClr val="247C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09956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60F19-9161-4CF8-B340-F5D32ACAF4D9}"/>
              </a:ext>
            </a:extLst>
          </p:cNvPr>
          <p:cNvSpPr>
            <a:spLocks noGrp="1"/>
          </p:cNvSpPr>
          <p:nvPr>
            <p:ph type="title"/>
          </p:nvPr>
        </p:nvSpPr>
        <p:spPr/>
        <p:txBody>
          <a:bodyPr/>
          <a:lstStyle/>
          <a:p>
            <a:r>
              <a:rPr lang="en-US" dirty="0"/>
              <a:t>Agenda</a:t>
            </a:r>
          </a:p>
        </p:txBody>
      </p:sp>
      <p:sp>
        <p:nvSpPr>
          <p:cNvPr id="3" name="Slide Number Placeholder 2">
            <a:extLst>
              <a:ext uri="{FF2B5EF4-FFF2-40B4-BE49-F238E27FC236}">
                <a16:creationId xmlns:a16="http://schemas.microsoft.com/office/drawing/2014/main" id="{5DC47661-A02A-4A61-A4A4-511A8020F453}"/>
              </a:ext>
            </a:extLst>
          </p:cNvPr>
          <p:cNvSpPr>
            <a:spLocks noGrp="1"/>
          </p:cNvSpPr>
          <p:nvPr>
            <p:ph type="sldNum" sz="quarter" idx="12"/>
          </p:nvPr>
        </p:nvSpPr>
        <p:spPr/>
        <p:txBody>
          <a:bodyPr>
            <a:normAutofit fontScale="85000" lnSpcReduction="20000"/>
          </a:bodyPr>
          <a:lstStyle/>
          <a:p>
            <a:fld id="{395BCCDF-7E0A-4357-9D12-259F8FD7FFD8}" type="slidenum">
              <a:rPr lang="en-US" smtClean="0"/>
              <a:t>3</a:t>
            </a:fld>
            <a:endParaRPr lang="en-US" dirty="0"/>
          </a:p>
        </p:txBody>
      </p:sp>
      <p:sp>
        <p:nvSpPr>
          <p:cNvPr id="4" name="Content Placeholder 3">
            <a:extLst>
              <a:ext uri="{FF2B5EF4-FFF2-40B4-BE49-F238E27FC236}">
                <a16:creationId xmlns:a16="http://schemas.microsoft.com/office/drawing/2014/main" id="{ADF4FA77-9301-48BB-B84B-39FD63864EC7}"/>
              </a:ext>
            </a:extLst>
          </p:cNvPr>
          <p:cNvSpPr>
            <a:spLocks noGrp="1"/>
          </p:cNvSpPr>
          <p:nvPr>
            <p:ph sz="quarter" idx="1"/>
          </p:nvPr>
        </p:nvSpPr>
        <p:spPr>
          <a:xfrm>
            <a:off x="816864" y="1600199"/>
            <a:ext cx="11190916" cy="4832131"/>
          </a:xfrm>
        </p:spPr>
        <p:txBody>
          <a:bodyPr>
            <a:normAutofit/>
          </a:bodyPr>
          <a:lstStyle/>
          <a:p>
            <a:pPr>
              <a:defRPr/>
            </a:pPr>
            <a:r>
              <a:rPr lang="en-US" sz="3200" dirty="0"/>
              <a:t>Previous Forecast </a:t>
            </a:r>
          </a:p>
          <a:p>
            <a:pPr>
              <a:defRPr/>
            </a:pPr>
            <a:r>
              <a:rPr lang="en-US" sz="3200" dirty="0"/>
              <a:t>Forecast Update &amp; Results</a:t>
            </a:r>
            <a:endParaRPr lang="en-US" sz="2800" dirty="0"/>
          </a:p>
          <a:p>
            <a:pPr>
              <a:defRPr/>
            </a:pPr>
            <a:r>
              <a:rPr lang="en-US" sz="3200" dirty="0"/>
              <a:t>Questions</a:t>
            </a:r>
          </a:p>
          <a:p>
            <a:pPr lvl="1">
              <a:defRPr/>
            </a:pPr>
            <a:endParaRPr lang="en-US" sz="2800" dirty="0"/>
          </a:p>
          <a:p>
            <a:pPr>
              <a:defRPr/>
            </a:pPr>
            <a:endParaRPr lang="en-US" sz="3200" dirty="0"/>
          </a:p>
          <a:p>
            <a:pPr>
              <a:defRPr/>
            </a:pPr>
            <a:endParaRPr lang="en-US" sz="3600" dirty="0"/>
          </a:p>
          <a:p>
            <a:pPr lvl="1">
              <a:defRPr/>
            </a:pPr>
            <a:endParaRPr lang="en-US" sz="3200" dirty="0"/>
          </a:p>
          <a:p>
            <a:pPr marL="365760" lvl="1" indent="0">
              <a:buNone/>
              <a:defRPr/>
            </a:pPr>
            <a:endParaRPr lang="en-US" sz="3200" dirty="0"/>
          </a:p>
          <a:p>
            <a:pPr lvl="1">
              <a:defRPr/>
            </a:pPr>
            <a:endParaRPr lang="en-US" sz="3200" dirty="0"/>
          </a:p>
          <a:p>
            <a:pPr marL="365760" lvl="1" indent="0">
              <a:buNone/>
              <a:defRPr/>
            </a:pPr>
            <a:endParaRPr lang="en-US" sz="3200" dirty="0"/>
          </a:p>
          <a:p>
            <a:pPr>
              <a:defRPr/>
            </a:pPr>
            <a:endParaRPr lang="en-US" sz="3600" dirty="0"/>
          </a:p>
        </p:txBody>
      </p:sp>
    </p:spTree>
    <p:extLst>
      <p:ext uri="{BB962C8B-B14F-4D97-AF65-F5344CB8AC3E}">
        <p14:creationId xmlns:p14="http://schemas.microsoft.com/office/powerpoint/2010/main" val="318501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76753-1790-B321-1EA5-52B3C9B93FDA}"/>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79493BF9-A1DF-2A92-080D-B1F0AA18CE74}"/>
              </a:ext>
            </a:extLst>
          </p:cNvPr>
          <p:cNvSpPr txBox="1">
            <a:spLocks/>
          </p:cNvSpPr>
          <p:nvPr/>
        </p:nvSpPr>
        <p:spPr>
          <a:xfrm>
            <a:off x="332604" y="57149"/>
            <a:ext cx="11648663" cy="1200356"/>
          </a:xfrm>
          <a:prstGeom prst="rect">
            <a:avLst/>
          </a:prstGeom>
        </p:spPr>
        <p:txBody>
          <a:bodyPr vert="horz" anchor="ctr">
            <a:normAutofit fontScale="97500"/>
          </a:bodyPr>
          <a:lstStyle>
            <a:lvl1pPr algn="l" rtl="0" eaLnBrk="1" latinLnBrk="0" hangingPunct="1">
              <a:spcBef>
                <a:spcPct val="0"/>
              </a:spcBef>
              <a:buNone/>
              <a:defRPr kumimoji="0" sz="44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1F497D"/>
                </a:solidFill>
                <a:effectLst/>
                <a:uLnTx/>
                <a:uFillTx/>
                <a:latin typeface="Tw Cen MT"/>
                <a:ea typeface="+mj-ea"/>
                <a:cs typeface="+mj-cs"/>
              </a:rPr>
              <a:t>September 2026 Forecast Scenario 1</a:t>
            </a:r>
          </a:p>
          <a:p>
            <a:pPr lvl="0">
              <a:defRPr/>
            </a:pPr>
            <a:r>
              <a:rPr lang="en-US" sz="1800" b="1" u="sng" dirty="0">
                <a:solidFill>
                  <a:srgbClr val="1F497D"/>
                </a:solidFill>
              </a:rPr>
              <a:t>With</a:t>
            </a:r>
            <a:r>
              <a:rPr lang="en-US" sz="1800" dirty="0">
                <a:solidFill>
                  <a:srgbClr val="1F497D"/>
                </a:solidFill>
              </a:rPr>
              <a:t> estimated Preliminary Injunction impacts**</a:t>
            </a:r>
          </a:p>
        </p:txBody>
      </p:sp>
      <p:sp>
        <p:nvSpPr>
          <p:cNvPr id="4" name="Slide Number Placeholder 3">
            <a:extLst>
              <a:ext uri="{FF2B5EF4-FFF2-40B4-BE49-F238E27FC236}">
                <a16:creationId xmlns:a16="http://schemas.microsoft.com/office/drawing/2014/main" id="{D43D3DD0-854F-E1CD-82B8-F621D84B394F}"/>
              </a:ext>
            </a:extLst>
          </p:cNvPr>
          <p:cNvSpPr>
            <a:spLocks noGrp="1"/>
          </p:cNvSpPr>
          <p:nvPr>
            <p:ph type="sldNum" sz="quarter" idx="12"/>
          </p:nvPr>
        </p:nvSpPr>
        <p:spPr/>
        <p:txBody>
          <a:bodyPr vert="horz" anchor="ctr" anchorCtr="0">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3" name="TextBox 2">
            <a:extLst>
              <a:ext uri="{FF2B5EF4-FFF2-40B4-BE49-F238E27FC236}">
                <a16:creationId xmlns:a16="http://schemas.microsoft.com/office/drawing/2014/main" id="{A73ACD61-BDBA-CD66-E978-0CEF3EBF4CC0}"/>
              </a:ext>
            </a:extLst>
          </p:cNvPr>
          <p:cNvSpPr txBox="1"/>
          <p:nvPr/>
        </p:nvSpPr>
        <p:spPr>
          <a:xfrm>
            <a:off x="8738909" y="93028"/>
            <a:ext cx="345309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BPA Assumptions: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BP-26: 9% Power &amp; 20%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BP-29:  7% Power &amp; 15%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BP-31:  5% Power &amp; 10% Transmission</a:t>
            </a:r>
          </a:p>
        </p:txBody>
      </p:sp>
      <p:graphicFrame>
        <p:nvGraphicFramePr>
          <p:cNvPr id="2" name="Table 1">
            <a:extLst>
              <a:ext uri="{FF2B5EF4-FFF2-40B4-BE49-F238E27FC236}">
                <a16:creationId xmlns:a16="http://schemas.microsoft.com/office/drawing/2014/main" id="{B57F6A72-1CE1-FCE8-75F4-F010F578D8F4}"/>
              </a:ext>
            </a:extLst>
          </p:cNvPr>
          <p:cNvGraphicFramePr>
            <a:graphicFrameLocks noGrp="1"/>
          </p:cNvGraphicFramePr>
          <p:nvPr>
            <p:extLst>
              <p:ext uri="{D42A27DB-BD31-4B8C-83A1-F6EECF244321}">
                <p14:modId xmlns:p14="http://schemas.microsoft.com/office/powerpoint/2010/main" val="4276171514"/>
              </p:ext>
            </p:extLst>
          </p:nvPr>
        </p:nvGraphicFramePr>
        <p:xfrm>
          <a:off x="1011957" y="1756506"/>
          <a:ext cx="9598515" cy="3718560"/>
        </p:xfrm>
        <a:graphic>
          <a:graphicData uri="http://schemas.openxmlformats.org/drawingml/2006/table">
            <a:tbl>
              <a:tblPr firstRow="1" bandRow="1">
                <a:tableStyleId>{5C22544A-7EE6-4342-B048-85BDC9FD1C3A}</a:tableStyleId>
              </a:tblPr>
              <a:tblGrid>
                <a:gridCol w="919826">
                  <a:extLst>
                    <a:ext uri="{9D8B030D-6E8A-4147-A177-3AD203B41FA5}">
                      <a16:colId xmlns:a16="http://schemas.microsoft.com/office/drawing/2014/main" val="20000"/>
                    </a:ext>
                  </a:extLst>
                </a:gridCol>
                <a:gridCol w="3010218">
                  <a:extLst>
                    <a:ext uri="{9D8B030D-6E8A-4147-A177-3AD203B41FA5}">
                      <a16:colId xmlns:a16="http://schemas.microsoft.com/office/drawing/2014/main" val="20001"/>
                    </a:ext>
                  </a:extLst>
                </a:gridCol>
                <a:gridCol w="984614">
                  <a:extLst>
                    <a:ext uri="{9D8B030D-6E8A-4147-A177-3AD203B41FA5}">
                      <a16:colId xmlns:a16="http://schemas.microsoft.com/office/drawing/2014/main" val="20005"/>
                    </a:ext>
                  </a:extLst>
                </a:gridCol>
                <a:gridCol w="959167">
                  <a:extLst>
                    <a:ext uri="{9D8B030D-6E8A-4147-A177-3AD203B41FA5}">
                      <a16:colId xmlns:a16="http://schemas.microsoft.com/office/drawing/2014/main" val="20006"/>
                    </a:ext>
                  </a:extLst>
                </a:gridCol>
                <a:gridCol w="990817">
                  <a:extLst>
                    <a:ext uri="{9D8B030D-6E8A-4147-A177-3AD203B41FA5}">
                      <a16:colId xmlns:a16="http://schemas.microsoft.com/office/drawing/2014/main" val="598694802"/>
                    </a:ext>
                  </a:extLst>
                </a:gridCol>
                <a:gridCol w="911291">
                  <a:extLst>
                    <a:ext uri="{9D8B030D-6E8A-4147-A177-3AD203B41FA5}">
                      <a16:colId xmlns:a16="http://schemas.microsoft.com/office/drawing/2014/main" val="1991819985"/>
                    </a:ext>
                  </a:extLst>
                </a:gridCol>
                <a:gridCol w="911291">
                  <a:extLst>
                    <a:ext uri="{9D8B030D-6E8A-4147-A177-3AD203B41FA5}">
                      <a16:colId xmlns:a16="http://schemas.microsoft.com/office/drawing/2014/main" val="832492891"/>
                    </a:ext>
                  </a:extLst>
                </a:gridCol>
                <a:gridCol w="911291">
                  <a:extLst>
                    <a:ext uri="{9D8B030D-6E8A-4147-A177-3AD203B41FA5}">
                      <a16:colId xmlns:a16="http://schemas.microsoft.com/office/drawing/2014/main" val="3794185671"/>
                    </a:ext>
                  </a:extLst>
                </a:gridCol>
              </a:tblGrid>
              <a:tr h="495744">
                <a:tc gridSpan="2">
                  <a:txBody>
                    <a:bodyPr/>
                    <a:lstStyle/>
                    <a:p>
                      <a:pPr algn="ctr"/>
                      <a:r>
                        <a:rPr lang="en-US" dirty="0">
                          <a:latin typeface="Candara" panose="020E0502030303020204" pitchFamily="34" charset="0"/>
                        </a:rPr>
                        <a:t>Description</a:t>
                      </a:r>
                      <a:endParaRPr lang="en-US" sz="1200" dirty="0">
                        <a:latin typeface="Candara" panose="020E0502030303020204" pitchFamily="34" charset="0"/>
                      </a:endParaRPr>
                    </a:p>
                  </a:txBody>
                  <a:tcPr anchor="ctr"/>
                </a:tc>
                <a:tc hMerge="1">
                  <a:txBody>
                    <a:bodyPr/>
                    <a:lstStyle/>
                    <a:p>
                      <a:pPr algn="ctr"/>
                      <a:endParaRPr lang="en-US" sz="1200" dirty="0"/>
                    </a:p>
                  </a:txBody>
                  <a:tcPr anchor="ctr">
                    <a:solidFill>
                      <a:schemeClr val="tx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Actual</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2026</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2027</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2028</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2029</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rPr>
                        <a:t>2030</a:t>
                      </a:r>
                    </a:p>
                  </a:txBody>
                  <a:tcPr anchor="ctr"/>
                </a:tc>
                <a:extLst>
                  <a:ext uri="{0D108BD9-81ED-4DB2-BD59-A6C34878D82A}">
                    <a16:rowId xmlns:a16="http://schemas.microsoft.com/office/drawing/2014/main" val="10000"/>
                  </a:ext>
                </a:extLst>
              </a:tr>
              <a:tr h="495744">
                <a:tc row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ndara" panose="020E0502030303020204" pitchFamily="34" charset="0"/>
                        </a:rPr>
                        <a:t>Sept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ndara" panose="020E0502030303020204" pitchFamily="34" charset="0"/>
                        </a:rPr>
                        <a:t>2026</a:t>
                      </a:r>
                    </a:p>
                  </a:txBody>
                  <a:tcPr anchor="ctr"/>
                </a:tc>
                <a:tc>
                  <a:txBody>
                    <a:bodyPr/>
                    <a:lstStyle/>
                    <a:p>
                      <a:r>
                        <a:rPr lang="en-US" sz="1600" dirty="0">
                          <a:latin typeface="Candara" panose="020E0502030303020204" pitchFamily="34" charset="0"/>
                        </a:rPr>
                        <a:t>Projected</a:t>
                      </a:r>
                      <a:r>
                        <a:rPr lang="en-US" sz="1600" baseline="0" dirty="0">
                          <a:latin typeface="Candara" panose="020E0502030303020204" pitchFamily="34" charset="0"/>
                        </a:rPr>
                        <a:t> Rate Increase*</a:t>
                      </a:r>
                      <a:endParaRPr lang="en-US" sz="1600" dirty="0">
                        <a:latin typeface="Candara" panose="020E0502030303020204" pitchFamily="34" charset="0"/>
                      </a:endParaRPr>
                    </a:p>
                  </a:txBody>
                  <a:tcPr anchor="ctr"/>
                </a:tc>
                <a:tc>
                  <a:txBody>
                    <a:bodyPr/>
                    <a:lstStyle/>
                    <a:p>
                      <a:pPr algn="ctr"/>
                      <a:r>
                        <a:rPr lang="en-US" sz="1600" dirty="0">
                          <a:latin typeface="Candara" panose="020E0502030303020204" pitchFamily="34" charset="0"/>
                        </a:rPr>
                        <a:t>Apr 1 </a:t>
                      </a:r>
                    </a:p>
                    <a:p>
                      <a:pPr algn="ctr"/>
                      <a:r>
                        <a:rPr lang="en-US" sz="1600" b="1" dirty="0">
                          <a:solidFill>
                            <a:srgbClr val="1F497D"/>
                          </a:solidFill>
                          <a:latin typeface="Candara" panose="020E0502030303020204" pitchFamily="34" charset="0"/>
                        </a:rPr>
                        <a:t>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4.0%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4.0%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4.0%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t>
                      </a:r>
                      <a:endPar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endParaRPr>
                    </a:p>
                  </a:txBody>
                  <a:tcPr anchor="ctr"/>
                </a:tc>
                <a:extLst>
                  <a:ext uri="{0D108BD9-81ED-4DB2-BD59-A6C34878D82A}">
                    <a16:rowId xmlns:a16="http://schemas.microsoft.com/office/drawing/2014/main" val="10001"/>
                  </a:ext>
                </a:extLst>
              </a:tr>
              <a:tr h="313101">
                <a:tc vMerge="1">
                  <a:txBody>
                    <a:bodyPr/>
                    <a:lstStyle/>
                    <a:p>
                      <a:endParaRPr lang="en-US" dirty="0"/>
                    </a:p>
                  </a:txBody>
                  <a:tcPr/>
                </a:tc>
                <a:tc>
                  <a:txBody>
                    <a:bodyPr/>
                    <a:lstStyle/>
                    <a:p>
                      <a:r>
                        <a:rPr lang="en-US" sz="1600" dirty="0">
                          <a:latin typeface="Candara" panose="020E0502030303020204" pitchFamily="34" charset="0"/>
                        </a:rPr>
                        <a:t>Unrestricted </a:t>
                      </a:r>
                      <a:r>
                        <a:rPr lang="en-US" sz="1600" dirty="0" err="1">
                          <a:latin typeface="Candara" panose="020E0502030303020204" pitchFamily="34" charset="0"/>
                        </a:rPr>
                        <a:t>DCOH</a:t>
                      </a:r>
                      <a:endParaRPr lang="en-US" sz="1600" dirty="0">
                        <a:latin typeface="Candara" panose="020E0502030303020204" pitchFamily="34" charset="0"/>
                      </a:endParaRPr>
                    </a:p>
                  </a:txBody>
                  <a:tcPr/>
                </a:tc>
                <a:tc>
                  <a:txBody>
                    <a:bodyPr/>
                    <a:lstStyle/>
                    <a:p>
                      <a:pPr algn="ctr"/>
                      <a:r>
                        <a:rPr lang="en-US" b="0" dirty="0">
                          <a:solidFill>
                            <a:schemeClr val="tx1"/>
                          </a:solidFill>
                          <a:latin typeface="Candara" panose="020E0502030303020204" pitchFamily="34" charset="0"/>
                        </a:rPr>
                        <a:t>143</a:t>
                      </a:r>
                    </a:p>
                  </a:txBody>
                  <a:tcPr/>
                </a:tc>
                <a:tc>
                  <a:txBody>
                    <a:bodyPr/>
                    <a:lstStyle/>
                    <a:p>
                      <a:pPr algn="ctr"/>
                      <a:r>
                        <a:rPr lang="en-US" b="0" dirty="0">
                          <a:solidFill>
                            <a:schemeClr val="tx1"/>
                          </a:solidFill>
                          <a:latin typeface="Candara" panose="020E0502030303020204" pitchFamily="34" charset="0"/>
                        </a:rPr>
                        <a:t>161</a:t>
                      </a:r>
                    </a:p>
                  </a:txBody>
                  <a:tcPr/>
                </a:tc>
                <a:tc>
                  <a:txBody>
                    <a:bodyPr/>
                    <a:lstStyle/>
                    <a:p>
                      <a:pPr algn="ctr"/>
                      <a:r>
                        <a:rPr lang="en-US" b="0" dirty="0">
                          <a:solidFill>
                            <a:schemeClr val="tx1"/>
                          </a:solidFill>
                          <a:latin typeface="Candara" panose="020E0502030303020204" pitchFamily="34" charset="0"/>
                        </a:rPr>
                        <a:t>129</a:t>
                      </a:r>
                    </a:p>
                  </a:txBody>
                  <a:tcPr/>
                </a:tc>
                <a:tc>
                  <a:txBody>
                    <a:bodyPr/>
                    <a:lstStyle/>
                    <a:p>
                      <a:pPr algn="ctr"/>
                      <a:r>
                        <a:rPr lang="en-US" b="0" dirty="0">
                          <a:solidFill>
                            <a:schemeClr val="tx1"/>
                          </a:solidFill>
                          <a:latin typeface="Candara" panose="020E0502030303020204" pitchFamily="34" charset="0"/>
                        </a:rPr>
                        <a:t>109</a:t>
                      </a:r>
                    </a:p>
                  </a:txBody>
                  <a:tcPr/>
                </a:tc>
                <a:tc>
                  <a:txBody>
                    <a:bodyPr/>
                    <a:lstStyle/>
                    <a:p>
                      <a:pPr algn="ctr"/>
                      <a:r>
                        <a:rPr lang="en-US" b="0" dirty="0">
                          <a:solidFill>
                            <a:schemeClr val="tx1"/>
                          </a:solidFill>
                          <a:latin typeface="Candara" panose="020E0502030303020204" pitchFamily="34" charset="0"/>
                        </a:rPr>
                        <a:t>110</a:t>
                      </a:r>
                    </a:p>
                  </a:txBody>
                  <a:tcPr/>
                </a:tc>
                <a:tc>
                  <a:txBody>
                    <a:bodyPr/>
                    <a:lstStyle/>
                    <a:p>
                      <a:pPr algn="ctr"/>
                      <a:r>
                        <a:rPr lang="en-US" b="0" dirty="0">
                          <a:solidFill>
                            <a:schemeClr val="tx1"/>
                          </a:solidFill>
                          <a:latin typeface="Candara" panose="020E0502030303020204" pitchFamily="34" charset="0"/>
                        </a:rPr>
                        <a:t>104</a:t>
                      </a:r>
                    </a:p>
                  </a:txBody>
                  <a:tcPr/>
                </a:tc>
                <a:extLst>
                  <a:ext uri="{0D108BD9-81ED-4DB2-BD59-A6C34878D82A}">
                    <a16:rowId xmlns:a16="http://schemas.microsoft.com/office/drawing/2014/main" val="10002"/>
                  </a:ext>
                </a:extLst>
              </a:tr>
              <a:tr h="313101">
                <a:tc vMerge="1">
                  <a:txBody>
                    <a:bodyPr/>
                    <a:lstStyle/>
                    <a:p>
                      <a:endParaRPr lang="en-US"/>
                    </a:p>
                  </a:txBody>
                  <a:tcPr/>
                </a:tc>
                <a:tc>
                  <a:txBody>
                    <a:bodyPr/>
                    <a:lstStyle/>
                    <a:p>
                      <a:r>
                        <a:rPr lang="en-US" sz="1600" dirty="0">
                          <a:latin typeface="Candara" panose="020E0502030303020204" pitchFamily="34" charset="0"/>
                        </a:rPr>
                        <a:t>Construction Account </a:t>
                      </a:r>
                      <a:r>
                        <a:rPr lang="en-US" sz="1600" dirty="0" err="1">
                          <a:latin typeface="Candara" panose="020E0502030303020204" pitchFamily="34" charset="0"/>
                        </a:rPr>
                        <a:t>DCOH</a:t>
                      </a:r>
                      <a:endParaRPr lang="en-US" sz="1600" dirty="0">
                        <a:latin typeface="Candara" panose="020E0502030303020204" pitchFamily="34" charset="0"/>
                      </a:endParaRP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27</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extLst>
                  <a:ext uri="{0D108BD9-81ED-4DB2-BD59-A6C34878D82A}">
                    <a16:rowId xmlns:a16="http://schemas.microsoft.com/office/drawing/2014/main" val="3909608264"/>
                  </a:ext>
                </a:extLst>
              </a:tr>
              <a:tr h="313101">
                <a:tc vMerge="1">
                  <a:txBody>
                    <a:bodyPr/>
                    <a:lstStyle/>
                    <a:p>
                      <a:pPr algn="ctr"/>
                      <a:endParaRPr lang="en-US" dirty="0"/>
                    </a:p>
                  </a:txBody>
                  <a:tcPr anchor="ctr">
                    <a:solidFill>
                      <a:schemeClr val="accent3">
                        <a:lumMod val="40000"/>
                        <a:lumOff val="60000"/>
                      </a:schemeClr>
                    </a:solidFill>
                  </a:tcPr>
                </a:tc>
                <a:tc>
                  <a:txBody>
                    <a:bodyPr/>
                    <a:lstStyle/>
                    <a:p>
                      <a:r>
                        <a:rPr lang="en-US" sz="1600" dirty="0">
                          <a:latin typeface="Candara" panose="020E0502030303020204" pitchFamily="34" charset="0"/>
                        </a:rPr>
                        <a:t>Net Income</a:t>
                      </a:r>
                    </a:p>
                  </a:txBody>
                  <a:tcPr/>
                </a:tc>
                <a:tc>
                  <a:txBody>
                    <a:bodyPr/>
                    <a:lstStyle/>
                    <a:p>
                      <a:pPr marL="0" algn="ctr" defTabSz="914400" rtl="0" eaLnBrk="1" latinLnBrk="0" hangingPunct="1"/>
                      <a:r>
                        <a:rPr lang="en-US" sz="1800" kern="1200" dirty="0">
                          <a:latin typeface="Candara" panose="020E0502030303020204" pitchFamily="34" charset="0"/>
                        </a:rPr>
                        <a:t>$15.0M</a:t>
                      </a:r>
                      <a:endParaRPr lang="en-US" sz="1800" kern="1200" dirty="0">
                        <a:solidFill>
                          <a:schemeClr val="dk1"/>
                        </a:solidFill>
                        <a:latin typeface="Candara" panose="020E0502030303020204" pitchFamily="34" charset="0"/>
                        <a:ea typeface="+mn-ea"/>
                        <a:cs typeface="+mn-cs"/>
                      </a:endParaRPr>
                    </a:p>
                  </a:txBody>
                  <a:tcPr/>
                </a:tc>
                <a:tc>
                  <a:txBody>
                    <a:bodyPr/>
                    <a:lstStyle/>
                    <a:p>
                      <a:pPr marL="0" algn="ctr" defTabSz="914400" rtl="0" eaLnBrk="1" latinLnBrk="0" hangingPunct="1"/>
                      <a:r>
                        <a:rPr lang="en-US" sz="1800" kern="1200" dirty="0">
                          <a:latin typeface="Candara" panose="020E0502030303020204" pitchFamily="34" charset="0"/>
                        </a:rPr>
                        <a:t>$8.3M</a:t>
                      </a:r>
                      <a:endParaRPr lang="en-US" sz="1800" kern="1200" dirty="0">
                        <a:solidFill>
                          <a:schemeClr val="dk1"/>
                        </a:solidFill>
                        <a:latin typeface="Candara" panose="020E0502030303020204" pitchFamily="34" charset="0"/>
                        <a:ea typeface="+mn-ea"/>
                        <a:cs typeface="+mn-cs"/>
                      </a:endParaRP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$4.5M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$9.8M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$13.5M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$16.0M</a:t>
                      </a:r>
                    </a:p>
                  </a:txBody>
                  <a:tcPr/>
                </a:tc>
                <a:extLst>
                  <a:ext uri="{0D108BD9-81ED-4DB2-BD59-A6C34878D82A}">
                    <a16:rowId xmlns:a16="http://schemas.microsoft.com/office/drawing/2014/main" val="10003"/>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ndara" panose="020E0502030303020204" pitchFamily="34" charset="0"/>
                      </a:endParaRPr>
                    </a:p>
                  </a:txBody>
                  <a:tcPr anchor="ctr"/>
                </a:tc>
                <a:tc>
                  <a:txBody>
                    <a:bodyPr/>
                    <a:lstStyle/>
                    <a:p>
                      <a:r>
                        <a:rPr lang="en-US" sz="1600" dirty="0">
                          <a:latin typeface="Candara" panose="020E0502030303020204" pitchFamily="34" charset="0"/>
                        </a:rPr>
                        <a:t>Total Unrestricted Reserves</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$49.4M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$58.8M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$50.0M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$42.7M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$44.1M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$42.4M</a:t>
                      </a:r>
                    </a:p>
                  </a:txBody>
                  <a:tcPr/>
                </a:tc>
                <a:extLst>
                  <a:ext uri="{0D108BD9-81ED-4DB2-BD59-A6C34878D82A}">
                    <a16:rowId xmlns:a16="http://schemas.microsoft.com/office/drawing/2014/main" val="816257405"/>
                  </a:ext>
                </a:extLst>
              </a:tr>
              <a:tr h="313101">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Construction Account Reserves</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$10.0M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extLst>
                  <a:ext uri="{0D108BD9-81ED-4DB2-BD59-A6C34878D82A}">
                    <a16:rowId xmlns:a16="http://schemas.microsoft.com/office/drawing/2014/main" val="1558780000"/>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ndara" panose="020E05020303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Debt to Capitalization (38% Max)</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26%</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32%</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31%</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27%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24%</a:t>
                      </a:r>
                    </a:p>
                  </a:txBody>
                  <a:tcPr/>
                </a:tc>
                <a:extLst>
                  <a:ext uri="{0D108BD9-81ED-4DB2-BD59-A6C34878D82A}">
                    <a16:rowId xmlns:a16="http://schemas.microsoft.com/office/drawing/2014/main" val="2831114960"/>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ndara" panose="020E05020303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Average Residential Monthly Bill</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$121</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$124</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$129</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$135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$140</a:t>
                      </a:r>
                    </a:p>
                  </a:txBody>
                  <a:tcPr/>
                </a:tc>
                <a:extLst>
                  <a:ext uri="{0D108BD9-81ED-4DB2-BD59-A6C34878D82A}">
                    <a16:rowId xmlns:a16="http://schemas.microsoft.com/office/drawing/2014/main" val="1187360647"/>
                  </a:ext>
                </a:extLst>
              </a:tr>
            </a:tbl>
          </a:graphicData>
        </a:graphic>
      </p:graphicFrame>
      <p:sp>
        <p:nvSpPr>
          <p:cNvPr id="6" name="TextBox 5">
            <a:extLst>
              <a:ext uri="{FF2B5EF4-FFF2-40B4-BE49-F238E27FC236}">
                <a16:creationId xmlns:a16="http://schemas.microsoft.com/office/drawing/2014/main" id="{F5F3E436-6673-EF4F-F07E-DAECD16A5517}"/>
              </a:ext>
            </a:extLst>
          </p:cNvPr>
          <p:cNvSpPr txBox="1"/>
          <p:nvPr/>
        </p:nvSpPr>
        <p:spPr>
          <a:xfrm>
            <a:off x="9190299" y="6198824"/>
            <a:ext cx="2601538" cy="369332"/>
          </a:xfrm>
          <a:prstGeom prst="rect">
            <a:avLst/>
          </a:prstGeom>
          <a:noFill/>
          <a:ln w="38100">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$32M Bond issue in 2026</a:t>
            </a:r>
          </a:p>
        </p:txBody>
      </p:sp>
      <p:sp>
        <p:nvSpPr>
          <p:cNvPr id="11" name="Rectangle 10">
            <a:extLst>
              <a:ext uri="{FF2B5EF4-FFF2-40B4-BE49-F238E27FC236}">
                <a16:creationId xmlns:a16="http://schemas.microsoft.com/office/drawing/2014/main" id="{FE864DB5-FBC6-704A-E7BC-5A5F230AAF02}"/>
              </a:ext>
            </a:extLst>
          </p:cNvPr>
          <p:cNvSpPr/>
          <p:nvPr/>
        </p:nvSpPr>
        <p:spPr>
          <a:xfrm>
            <a:off x="5893588" y="1767016"/>
            <a:ext cx="1017231" cy="558231"/>
          </a:xfrm>
          <a:prstGeom prst="rect">
            <a:avLst/>
          </a:prstGeom>
          <a:noFill/>
          <a:ln w="60325">
            <a:solidFill>
              <a:srgbClr val="5092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5" name="Rectangle 4">
            <a:extLst>
              <a:ext uri="{FF2B5EF4-FFF2-40B4-BE49-F238E27FC236}">
                <a16:creationId xmlns:a16="http://schemas.microsoft.com/office/drawing/2014/main" id="{50E0CB36-777B-5863-F33D-6231C05E479C}"/>
              </a:ext>
            </a:extLst>
          </p:cNvPr>
          <p:cNvSpPr/>
          <p:nvPr/>
        </p:nvSpPr>
        <p:spPr>
          <a:xfrm>
            <a:off x="5893588" y="2335450"/>
            <a:ext cx="1017231" cy="558231"/>
          </a:xfrm>
          <a:prstGeom prst="rect">
            <a:avLst/>
          </a:prstGeom>
          <a:noFill/>
          <a:ln w="603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cxnSp>
        <p:nvCxnSpPr>
          <p:cNvPr id="10" name="Connector: Elbow 9">
            <a:extLst>
              <a:ext uri="{FF2B5EF4-FFF2-40B4-BE49-F238E27FC236}">
                <a16:creationId xmlns:a16="http://schemas.microsoft.com/office/drawing/2014/main" id="{2A0446D4-D269-4D24-B8AA-5372C9F93E9D}"/>
              </a:ext>
            </a:extLst>
          </p:cNvPr>
          <p:cNvCxnSpPr>
            <a:cxnSpLocks/>
          </p:cNvCxnSpPr>
          <p:nvPr/>
        </p:nvCxnSpPr>
        <p:spPr>
          <a:xfrm>
            <a:off x="6920547" y="1758255"/>
            <a:ext cx="4871290" cy="4610946"/>
          </a:xfrm>
          <a:prstGeom prst="bentConnector3">
            <a:avLst>
              <a:gd name="adj1" fmla="val 104693"/>
            </a:avLst>
          </a:prstGeom>
          <a:ln w="412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523A301-D429-8373-0918-06520EB36DF3}"/>
              </a:ext>
            </a:extLst>
          </p:cNvPr>
          <p:cNvSpPr/>
          <p:nvPr/>
        </p:nvSpPr>
        <p:spPr>
          <a:xfrm>
            <a:off x="6920547" y="2341235"/>
            <a:ext cx="2777930" cy="558231"/>
          </a:xfrm>
          <a:prstGeom prst="rect">
            <a:avLst/>
          </a:prstGeom>
          <a:noFill/>
          <a:ln w="60325">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8" name="TextBox 7">
            <a:extLst>
              <a:ext uri="{FF2B5EF4-FFF2-40B4-BE49-F238E27FC236}">
                <a16:creationId xmlns:a16="http://schemas.microsoft.com/office/drawing/2014/main" id="{C09A803F-5A3C-FAC2-B38C-14669AB3B087}"/>
              </a:ext>
            </a:extLst>
          </p:cNvPr>
          <p:cNvSpPr txBox="1"/>
          <p:nvPr/>
        </p:nvSpPr>
        <p:spPr>
          <a:xfrm>
            <a:off x="1011958" y="5515599"/>
            <a:ext cx="9598514" cy="430887"/>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LnTx/>
                <a:uFillTx/>
                <a:latin typeface="Tw Cen MT"/>
              </a:defRPr>
            </a:lvl1pPr>
          </a:lstStyle>
          <a:p>
            <a:r>
              <a:rPr lang="en-US" dirty="0"/>
              <a:t>*Average overall rate increase for the District. Rate increases may be allocated differently among rate classes. Rate increase percentages and effective dates require explicit commission approval by resolution prior to implementation. Customer impacts will depend on demand patterns and overall energy use.</a:t>
            </a:r>
          </a:p>
        </p:txBody>
      </p:sp>
      <p:sp>
        <p:nvSpPr>
          <p:cNvPr id="12" name="TextBox 11">
            <a:extLst>
              <a:ext uri="{FF2B5EF4-FFF2-40B4-BE49-F238E27FC236}">
                <a16:creationId xmlns:a16="http://schemas.microsoft.com/office/drawing/2014/main" id="{31F4027E-915D-4C5D-C67C-29A4A1C806F6}"/>
              </a:ext>
            </a:extLst>
          </p:cNvPr>
          <p:cNvSpPr txBox="1"/>
          <p:nvPr/>
        </p:nvSpPr>
        <p:spPr>
          <a:xfrm>
            <a:off x="1011957" y="5948235"/>
            <a:ext cx="9598514" cy="26161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LnTx/>
                <a:uFillTx/>
                <a:latin typeface="Tw Cen MT"/>
              </a:defRPr>
            </a:lvl1pPr>
          </a:lstStyle>
          <a:p>
            <a:pPr lvl="0">
              <a:spcBef>
                <a:spcPct val="0"/>
              </a:spcBef>
              <a:defRPr/>
            </a:pPr>
            <a:r>
              <a:rPr lang="en-US" dirty="0">
                <a:solidFill>
                  <a:srgbClr val="1A2B3D"/>
                </a:solidFill>
              </a:rPr>
              <a:t>**</a:t>
            </a:r>
            <a:r>
              <a:rPr lang="en-US" b="1" dirty="0">
                <a:solidFill>
                  <a:schemeClr val="accent6">
                    <a:lumMod val="75000"/>
                  </a:schemeClr>
                </a:solidFill>
              </a:rPr>
              <a:t>$125M Surcharge (2027 – 2028) &amp; $85M Surcharge (2029 – 2030)</a:t>
            </a:r>
          </a:p>
        </p:txBody>
      </p:sp>
    </p:spTree>
    <p:extLst>
      <p:ext uri="{BB962C8B-B14F-4D97-AF65-F5344CB8AC3E}">
        <p14:creationId xmlns:p14="http://schemas.microsoft.com/office/powerpoint/2010/main" val="101792667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437" y="1600200"/>
            <a:ext cx="9897035" cy="990600"/>
          </a:xfrm>
        </p:spPr>
        <p:txBody>
          <a:bodyPr>
            <a:normAutofit/>
          </a:bodyPr>
          <a:lstStyle/>
          <a:p>
            <a:r>
              <a:rPr lang="en-US" sz="5400" dirty="0"/>
              <a:t>Financial Forecast Update</a:t>
            </a:r>
          </a:p>
        </p:txBody>
      </p:sp>
      <p:sp>
        <p:nvSpPr>
          <p:cNvPr id="7" name="Slide Number Placeholder 6"/>
          <p:cNvSpPr>
            <a:spLocks noGrp="1"/>
          </p:cNvSpPr>
          <p:nvPr>
            <p:ph type="sldNum" sz="quarter" idx="11"/>
          </p:nvPr>
        </p:nvSpPr>
        <p:spPr/>
        <p:txBody>
          <a:bodyPr/>
          <a:lstStyle/>
          <a:p>
            <a:fld id="{395BCCDF-7E0A-4357-9D12-259F8FD7FFD8}" type="slidenum">
              <a:rPr lang="en-US">
                <a:latin typeface="Tw Cen MT"/>
              </a:rPr>
              <a:pPr/>
              <a:t>5</a:t>
            </a:fld>
            <a:endParaRPr lang="en-US" dirty="0">
              <a:latin typeface="Tw Cen MT"/>
            </a:endParaRPr>
          </a:p>
        </p:txBody>
      </p:sp>
    </p:spTree>
    <p:extLst>
      <p:ext uri="{BB962C8B-B14F-4D97-AF65-F5344CB8AC3E}">
        <p14:creationId xmlns:p14="http://schemas.microsoft.com/office/powerpoint/2010/main" val="203312073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FFEA3-4996-4074-8B8D-51B61620BD1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FC4D533-7CA9-AFAA-1AF5-EFE06678218E}"/>
              </a:ext>
            </a:extLst>
          </p:cNvPr>
          <p:cNvSpPr>
            <a:spLocks noGrp="1"/>
          </p:cNvSpPr>
          <p:nvPr>
            <p:ph type="title"/>
          </p:nvPr>
        </p:nvSpPr>
        <p:spPr/>
        <p:txBody>
          <a:bodyPr/>
          <a:lstStyle/>
          <a:p>
            <a:r>
              <a:rPr lang="en-US" dirty="0"/>
              <a:t>BP-27 Update</a:t>
            </a:r>
          </a:p>
        </p:txBody>
      </p:sp>
      <p:sp>
        <p:nvSpPr>
          <p:cNvPr id="4" name="Slide Number Placeholder 3">
            <a:extLst>
              <a:ext uri="{FF2B5EF4-FFF2-40B4-BE49-F238E27FC236}">
                <a16:creationId xmlns:a16="http://schemas.microsoft.com/office/drawing/2014/main" id="{1D6510ED-7A47-4937-7C96-DA4278EA0DB2}"/>
              </a:ext>
            </a:extLst>
          </p:cNvPr>
          <p:cNvSpPr>
            <a:spLocks noGrp="1"/>
          </p:cNvSpPr>
          <p:nvPr>
            <p:ph type="sldNum" sz="quarter" idx="12"/>
          </p:nvPr>
        </p:nvSpPr>
        <p:spPr/>
        <p:txBody>
          <a:bodyPr>
            <a:normAutofit fontScale="85000" lnSpcReduction="20000"/>
          </a:bodyPr>
          <a:lstStyle/>
          <a:p>
            <a:fld id="{395BCCDF-7E0A-4357-9D12-259F8FD7FFD8}" type="slidenum">
              <a:rPr lang="en-US" smtClean="0"/>
              <a:pPr/>
              <a:t>6</a:t>
            </a:fld>
            <a:endParaRPr lang="en-US" dirty="0"/>
          </a:p>
        </p:txBody>
      </p:sp>
      <p:pic>
        <p:nvPicPr>
          <p:cNvPr id="10" name="Picture 9">
            <a:extLst>
              <a:ext uri="{FF2B5EF4-FFF2-40B4-BE49-F238E27FC236}">
                <a16:creationId xmlns:a16="http://schemas.microsoft.com/office/drawing/2014/main" id="{F57ACCD1-7D93-46D3-E800-85CE25365AAE}"/>
              </a:ext>
            </a:extLst>
          </p:cNvPr>
          <p:cNvPicPr>
            <a:picLocks noChangeAspect="1"/>
          </p:cNvPicPr>
          <p:nvPr/>
        </p:nvPicPr>
        <p:blipFill>
          <a:blip r:embed="rId3"/>
          <a:stretch>
            <a:fillRect/>
          </a:stretch>
        </p:blipFill>
        <p:spPr>
          <a:xfrm>
            <a:off x="445801" y="2273054"/>
            <a:ext cx="11300398" cy="1841741"/>
          </a:xfrm>
          <a:prstGeom prst="rect">
            <a:avLst/>
          </a:prstGeom>
        </p:spPr>
      </p:pic>
      <p:grpSp>
        <p:nvGrpSpPr>
          <p:cNvPr id="18" name="Group 17">
            <a:extLst>
              <a:ext uri="{FF2B5EF4-FFF2-40B4-BE49-F238E27FC236}">
                <a16:creationId xmlns:a16="http://schemas.microsoft.com/office/drawing/2014/main" id="{CC114B6E-AA8E-7E2A-43B2-1DEA1989F8A9}"/>
              </a:ext>
            </a:extLst>
          </p:cNvPr>
          <p:cNvGrpSpPr/>
          <p:nvPr/>
        </p:nvGrpSpPr>
        <p:grpSpPr>
          <a:xfrm>
            <a:off x="934948" y="4788705"/>
            <a:ext cx="10058400" cy="1232228"/>
            <a:chOff x="1284270" y="4798979"/>
            <a:chExt cx="9400854" cy="1232228"/>
          </a:xfrm>
        </p:grpSpPr>
        <p:sp>
          <p:nvSpPr>
            <p:cNvPr id="14" name="TextBox 13">
              <a:extLst>
                <a:ext uri="{FF2B5EF4-FFF2-40B4-BE49-F238E27FC236}">
                  <a16:creationId xmlns:a16="http://schemas.microsoft.com/office/drawing/2014/main" id="{954F5BD5-79CF-B2BB-3BF3-AFFA9881E990}"/>
                </a:ext>
              </a:extLst>
            </p:cNvPr>
            <p:cNvSpPr txBox="1"/>
            <p:nvPr/>
          </p:nvSpPr>
          <p:spPr>
            <a:xfrm>
              <a:off x="2332234" y="4830878"/>
              <a:ext cx="7631341" cy="1200329"/>
            </a:xfrm>
            <a:prstGeom prst="rect">
              <a:avLst/>
            </a:prstGeom>
            <a:noFill/>
          </p:spPr>
          <p:txBody>
            <a:bodyPr wrap="square" rtlCol="0">
              <a:spAutoFit/>
            </a:bodyPr>
            <a:lstStyle/>
            <a:p>
              <a:pPr algn="ctr"/>
              <a:r>
                <a:rPr lang="en-US" sz="3600" b="1" dirty="0">
                  <a:solidFill>
                    <a:srgbClr val="1A2B3D"/>
                  </a:solidFill>
                </a:rPr>
                <a:t>Forecast Includes BP-27 Initial Proposal</a:t>
              </a:r>
              <a:endParaRPr lang="en-US" sz="3600" b="1" dirty="0">
                <a:solidFill>
                  <a:srgbClr val="FF0000"/>
                </a:solidFill>
              </a:endParaRPr>
            </a:p>
          </p:txBody>
        </p:sp>
        <p:sp>
          <p:nvSpPr>
            <p:cNvPr id="17" name="Rectangle: Rounded Corners 16">
              <a:extLst>
                <a:ext uri="{FF2B5EF4-FFF2-40B4-BE49-F238E27FC236}">
                  <a16:creationId xmlns:a16="http://schemas.microsoft.com/office/drawing/2014/main" id="{557922B3-5B9B-D543-113C-31F75ECA6CF6}"/>
                </a:ext>
              </a:extLst>
            </p:cNvPr>
            <p:cNvSpPr/>
            <p:nvPr/>
          </p:nvSpPr>
          <p:spPr>
            <a:xfrm>
              <a:off x="1284270" y="4798979"/>
              <a:ext cx="9400854" cy="740582"/>
            </a:xfrm>
            <a:prstGeom prst="roundRect">
              <a:avLst/>
            </a:prstGeom>
            <a:noFill/>
            <a:ln w="571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10584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5EAAA-4E29-55AE-CA28-31B51423F93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8E6DC65-35A3-9171-517C-8A329024E6A7}"/>
              </a:ext>
            </a:extLst>
          </p:cNvPr>
          <p:cNvSpPr>
            <a:spLocks noGrp="1"/>
          </p:cNvSpPr>
          <p:nvPr>
            <p:ph type="title"/>
          </p:nvPr>
        </p:nvSpPr>
        <p:spPr/>
        <p:txBody>
          <a:bodyPr/>
          <a:lstStyle/>
          <a:p>
            <a:r>
              <a:rPr lang="en-US" dirty="0"/>
              <a:t>Forecast Updates</a:t>
            </a:r>
          </a:p>
        </p:txBody>
      </p:sp>
      <p:sp>
        <p:nvSpPr>
          <p:cNvPr id="4" name="Slide Number Placeholder 3">
            <a:extLst>
              <a:ext uri="{FF2B5EF4-FFF2-40B4-BE49-F238E27FC236}">
                <a16:creationId xmlns:a16="http://schemas.microsoft.com/office/drawing/2014/main" id="{A51C7824-774E-7955-40FD-885F2A5997AF}"/>
              </a:ext>
            </a:extLst>
          </p:cNvPr>
          <p:cNvSpPr>
            <a:spLocks noGrp="1"/>
          </p:cNvSpPr>
          <p:nvPr>
            <p:ph type="sldNum" sz="quarter" idx="12"/>
          </p:nvPr>
        </p:nvSpPr>
        <p:spPr/>
        <p:txBody>
          <a:bodyPr>
            <a:normAutofit fontScale="85000" lnSpcReduction="20000"/>
          </a:bodyPr>
          <a:lstStyle/>
          <a:p>
            <a:fld id="{395BCCDF-7E0A-4357-9D12-259F8FD7FFD8}" type="slidenum">
              <a:rPr lang="en-US" smtClean="0"/>
              <a:pPr/>
              <a:t>7</a:t>
            </a:fld>
            <a:endParaRPr lang="en-US" dirty="0"/>
          </a:p>
        </p:txBody>
      </p:sp>
      <p:grpSp>
        <p:nvGrpSpPr>
          <p:cNvPr id="6" name="Group 5">
            <a:extLst>
              <a:ext uri="{FF2B5EF4-FFF2-40B4-BE49-F238E27FC236}">
                <a16:creationId xmlns:a16="http://schemas.microsoft.com/office/drawing/2014/main" id="{28D42756-30B1-2E83-3053-6FC0BB587D75}"/>
              </a:ext>
            </a:extLst>
          </p:cNvPr>
          <p:cNvGrpSpPr/>
          <p:nvPr/>
        </p:nvGrpSpPr>
        <p:grpSpPr>
          <a:xfrm>
            <a:off x="356321" y="1637360"/>
            <a:ext cx="3385985" cy="4636982"/>
            <a:chOff x="3826898" y="1601856"/>
            <a:chExt cx="3385985" cy="4636982"/>
          </a:xfrm>
        </p:grpSpPr>
        <p:pic>
          <p:nvPicPr>
            <p:cNvPr id="7" name="Picture 6">
              <a:extLst>
                <a:ext uri="{FF2B5EF4-FFF2-40B4-BE49-F238E27FC236}">
                  <a16:creationId xmlns:a16="http://schemas.microsoft.com/office/drawing/2014/main" id="{E1D490B1-8861-72AC-F4A5-CE2FA62E7A17}"/>
                </a:ext>
              </a:extLst>
            </p:cNvPr>
            <p:cNvPicPr>
              <a:picLocks noChangeAspect="1"/>
            </p:cNvPicPr>
            <p:nvPr/>
          </p:nvPicPr>
          <p:blipFill>
            <a:blip r:embed="rId3"/>
            <a:srcRect l="921" r="-4"/>
            <a:stretch>
              <a:fillRect/>
            </a:stretch>
          </p:blipFill>
          <p:spPr>
            <a:xfrm>
              <a:off x="4338878" y="1727438"/>
              <a:ext cx="2346464" cy="2368196"/>
            </a:xfrm>
            <a:prstGeom prst="rect">
              <a:avLst/>
            </a:prstGeom>
          </p:spPr>
        </p:pic>
        <p:grpSp>
          <p:nvGrpSpPr>
            <p:cNvPr id="9" name="Group 8">
              <a:extLst>
                <a:ext uri="{FF2B5EF4-FFF2-40B4-BE49-F238E27FC236}">
                  <a16:creationId xmlns:a16="http://schemas.microsoft.com/office/drawing/2014/main" id="{CA35AB6A-10AC-D909-36E8-074B7B369647}"/>
                </a:ext>
              </a:extLst>
            </p:cNvPr>
            <p:cNvGrpSpPr/>
            <p:nvPr/>
          </p:nvGrpSpPr>
          <p:grpSpPr>
            <a:xfrm>
              <a:off x="3826898" y="1601856"/>
              <a:ext cx="3385985" cy="4636982"/>
              <a:chOff x="2555346" y="1601856"/>
              <a:chExt cx="3078509" cy="4636982"/>
            </a:xfrm>
          </p:grpSpPr>
          <p:sp>
            <p:nvSpPr>
              <p:cNvPr id="12" name="Rectangle: Rounded Corners 11">
                <a:extLst>
                  <a:ext uri="{FF2B5EF4-FFF2-40B4-BE49-F238E27FC236}">
                    <a16:creationId xmlns:a16="http://schemas.microsoft.com/office/drawing/2014/main" id="{8E7227D1-6620-07D0-D5CF-CC86D4DFD31C}"/>
                  </a:ext>
                </a:extLst>
              </p:cNvPr>
              <p:cNvSpPr/>
              <p:nvPr/>
            </p:nvSpPr>
            <p:spPr>
              <a:xfrm>
                <a:off x="2555346" y="1601856"/>
                <a:ext cx="3078509" cy="4636982"/>
              </a:xfrm>
              <a:prstGeom prst="roundRect">
                <a:avLst/>
              </a:prstGeom>
              <a:noFill/>
              <a:ln w="57150">
                <a:solidFill>
                  <a:srgbClr val="5092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807FEC17-5800-2341-73A9-73DE32620ADF}"/>
                  </a:ext>
                </a:extLst>
              </p:cNvPr>
              <p:cNvSpPr txBox="1"/>
              <p:nvPr/>
            </p:nvSpPr>
            <p:spPr>
              <a:xfrm>
                <a:off x="2739016" y="4221216"/>
                <a:ext cx="2697019" cy="954107"/>
              </a:xfrm>
              <a:prstGeom prst="rect">
                <a:avLst/>
              </a:prstGeom>
              <a:noFill/>
            </p:spPr>
            <p:txBody>
              <a:bodyPr wrap="none" rtlCol="0">
                <a:spAutoFit/>
              </a:bodyPr>
              <a:lstStyle/>
              <a:p>
                <a:pPr algn="ctr"/>
                <a:r>
                  <a:rPr lang="en-US" sz="2800" b="1" dirty="0">
                    <a:solidFill>
                      <a:srgbClr val="1A2B3D"/>
                    </a:solidFill>
                  </a:rPr>
                  <a:t>2026 Actuals YTD</a:t>
                </a:r>
              </a:p>
              <a:p>
                <a:pPr algn="ctr"/>
                <a:r>
                  <a:rPr lang="en-US" sz="2800" b="1" dirty="0">
                    <a:solidFill>
                      <a:srgbClr val="1A2B3D"/>
                    </a:solidFill>
                  </a:rPr>
                  <a:t>Retail Sales &amp; NPC</a:t>
                </a:r>
                <a:endParaRPr lang="en-US" sz="2800" b="1" dirty="0">
                  <a:solidFill>
                    <a:srgbClr val="FF0000"/>
                  </a:solidFill>
                </a:endParaRPr>
              </a:p>
            </p:txBody>
          </p:sp>
        </p:grpSp>
      </p:grpSp>
      <p:grpSp>
        <p:nvGrpSpPr>
          <p:cNvPr id="31" name="Group 30">
            <a:extLst>
              <a:ext uri="{FF2B5EF4-FFF2-40B4-BE49-F238E27FC236}">
                <a16:creationId xmlns:a16="http://schemas.microsoft.com/office/drawing/2014/main" id="{077F1FF8-D3FF-BD77-7AAE-79F888D2A2DD}"/>
              </a:ext>
            </a:extLst>
          </p:cNvPr>
          <p:cNvGrpSpPr/>
          <p:nvPr/>
        </p:nvGrpSpPr>
        <p:grpSpPr>
          <a:xfrm>
            <a:off x="4432399" y="1637360"/>
            <a:ext cx="3385987" cy="4636982"/>
            <a:chOff x="4265130" y="1637360"/>
            <a:chExt cx="3385987" cy="4636982"/>
          </a:xfrm>
        </p:grpSpPr>
        <p:pic>
          <p:nvPicPr>
            <p:cNvPr id="23" name="Picture 22">
              <a:extLst>
                <a:ext uri="{FF2B5EF4-FFF2-40B4-BE49-F238E27FC236}">
                  <a16:creationId xmlns:a16="http://schemas.microsoft.com/office/drawing/2014/main" id="{098C3BE0-0C33-256D-68B9-8C933BC5A4CC}"/>
                </a:ext>
              </a:extLst>
            </p:cNvPr>
            <p:cNvPicPr>
              <a:picLocks noChangeAspect="1"/>
            </p:cNvPicPr>
            <p:nvPr/>
          </p:nvPicPr>
          <p:blipFill>
            <a:blip r:embed="rId4"/>
            <a:stretch>
              <a:fillRect/>
            </a:stretch>
          </p:blipFill>
          <p:spPr>
            <a:xfrm>
              <a:off x="4435194" y="1896090"/>
              <a:ext cx="2984667" cy="1989778"/>
            </a:xfrm>
            <a:prstGeom prst="rect">
              <a:avLst/>
            </a:prstGeom>
          </p:spPr>
        </p:pic>
        <p:grpSp>
          <p:nvGrpSpPr>
            <p:cNvPr id="2" name="Group 1">
              <a:extLst>
                <a:ext uri="{FF2B5EF4-FFF2-40B4-BE49-F238E27FC236}">
                  <a16:creationId xmlns:a16="http://schemas.microsoft.com/office/drawing/2014/main" id="{77600766-1994-7574-A4AD-C63D2A879ADC}"/>
                </a:ext>
              </a:extLst>
            </p:cNvPr>
            <p:cNvGrpSpPr/>
            <p:nvPr/>
          </p:nvGrpSpPr>
          <p:grpSpPr>
            <a:xfrm>
              <a:off x="4265130" y="1637360"/>
              <a:ext cx="3385987" cy="4636982"/>
              <a:chOff x="46499" y="1627632"/>
              <a:chExt cx="3739268" cy="4636982"/>
            </a:xfrm>
          </p:grpSpPr>
          <p:sp>
            <p:nvSpPr>
              <p:cNvPr id="19" name="Rectangle: Rounded Corners 18">
                <a:extLst>
                  <a:ext uri="{FF2B5EF4-FFF2-40B4-BE49-F238E27FC236}">
                    <a16:creationId xmlns:a16="http://schemas.microsoft.com/office/drawing/2014/main" id="{B4D82285-211B-E977-B78A-13A1E2C7C82C}"/>
                  </a:ext>
                </a:extLst>
              </p:cNvPr>
              <p:cNvSpPr/>
              <p:nvPr/>
            </p:nvSpPr>
            <p:spPr>
              <a:xfrm>
                <a:off x="46499" y="1627632"/>
                <a:ext cx="3739268" cy="4636982"/>
              </a:xfrm>
              <a:prstGeom prst="roundRect">
                <a:avLst/>
              </a:prstGeom>
              <a:noFill/>
              <a:ln w="57150">
                <a:solidFill>
                  <a:srgbClr val="CFA8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EE77592-719B-7442-7D53-B12C58B736CC}"/>
                  </a:ext>
                </a:extLst>
              </p:cNvPr>
              <p:cNvSpPr txBox="1"/>
              <p:nvPr/>
            </p:nvSpPr>
            <p:spPr>
              <a:xfrm>
                <a:off x="202997" y="4246991"/>
                <a:ext cx="3455891" cy="954107"/>
              </a:xfrm>
              <a:prstGeom prst="rect">
                <a:avLst/>
              </a:prstGeom>
              <a:noFill/>
            </p:spPr>
            <p:txBody>
              <a:bodyPr wrap="none" rtlCol="0">
                <a:spAutoFit/>
              </a:bodyPr>
              <a:lstStyle/>
              <a:p>
                <a:pPr algn="ctr"/>
                <a:r>
                  <a:rPr lang="en-US" sz="2800" b="1" dirty="0">
                    <a:solidFill>
                      <a:srgbClr val="1A2B3D"/>
                    </a:solidFill>
                  </a:rPr>
                  <a:t>2026 </a:t>
                </a:r>
              </a:p>
              <a:p>
                <a:pPr algn="ctr"/>
                <a:r>
                  <a:rPr lang="en-US" sz="2800" b="1" dirty="0">
                    <a:solidFill>
                      <a:srgbClr val="1A2B3D"/>
                    </a:solidFill>
                  </a:rPr>
                  <a:t>Budget Amendment</a:t>
                </a:r>
                <a:endParaRPr lang="en-US" sz="2800" b="1" dirty="0">
                  <a:solidFill>
                    <a:srgbClr val="FF0000"/>
                  </a:solidFill>
                </a:endParaRPr>
              </a:p>
            </p:txBody>
          </p:sp>
        </p:grpSp>
      </p:grpSp>
      <p:grpSp>
        <p:nvGrpSpPr>
          <p:cNvPr id="36" name="Group 35">
            <a:extLst>
              <a:ext uri="{FF2B5EF4-FFF2-40B4-BE49-F238E27FC236}">
                <a16:creationId xmlns:a16="http://schemas.microsoft.com/office/drawing/2014/main" id="{E48CBB36-87BD-AF6E-2CA7-BF523F7BBE59}"/>
              </a:ext>
            </a:extLst>
          </p:cNvPr>
          <p:cNvGrpSpPr/>
          <p:nvPr/>
        </p:nvGrpSpPr>
        <p:grpSpPr>
          <a:xfrm>
            <a:off x="8508478" y="1637360"/>
            <a:ext cx="3385017" cy="4636982"/>
            <a:chOff x="8508478" y="1637360"/>
            <a:chExt cx="3385017" cy="4636982"/>
          </a:xfrm>
        </p:grpSpPr>
        <p:pic>
          <p:nvPicPr>
            <p:cNvPr id="35" name="Picture 34">
              <a:extLst>
                <a:ext uri="{FF2B5EF4-FFF2-40B4-BE49-F238E27FC236}">
                  <a16:creationId xmlns:a16="http://schemas.microsoft.com/office/drawing/2014/main" id="{1BBFE695-7F2E-0151-2241-ECAE47C376C3}"/>
                </a:ext>
              </a:extLst>
            </p:cNvPr>
            <p:cNvPicPr>
              <a:picLocks noChangeAspect="1"/>
            </p:cNvPicPr>
            <p:nvPr/>
          </p:nvPicPr>
          <p:blipFill>
            <a:blip r:embed="rId5"/>
            <a:stretch>
              <a:fillRect/>
            </a:stretch>
          </p:blipFill>
          <p:spPr>
            <a:xfrm>
              <a:off x="8569995" y="1811774"/>
              <a:ext cx="3237614" cy="2158409"/>
            </a:xfrm>
            <a:prstGeom prst="rect">
              <a:avLst/>
            </a:prstGeom>
          </p:spPr>
        </p:pic>
        <p:grpSp>
          <p:nvGrpSpPr>
            <p:cNvPr id="11" name="Group 10">
              <a:extLst>
                <a:ext uri="{FF2B5EF4-FFF2-40B4-BE49-F238E27FC236}">
                  <a16:creationId xmlns:a16="http://schemas.microsoft.com/office/drawing/2014/main" id="{3D8FD17E-4F1F-8737-19D1-8E05E2DA5BBA}"/>
                </a:ext>
              </a:extLst>
            </p:cNvPr>
            <p:cNvGrpSpPr/>
            <p:nvPr/>
          </p:nvGrpSpPr>
          <p:grpSpPr>
            <a:xfrm>
              <a:off x="8508478" y="1637360"/>
              <a:ext cx="3385017" cy="4636982"/>
              <a:chOff x="8390132" y="1637360"/>
              <a:chExt cx="3210945" cy="4636982"/>
            </a:xfrm>
          </p:grpSpPr>
          <p:sp>
            <p:nvSpPr>
              <p:cNvPr id="27" name="TextBox 26">
                <a:extLst>
                  <a:ext uri="{FF2B5EF4-FFF2-40B4-BE49-F238E27FC236}">
                    <a16:creationId xmlns:a16="http://schemas.microsoft.com/office/drawing/2014/main" id="{A8DD5ACB-CCFA-D621-3F52-D3E97AC8EBB2}"/>
                  </a:ext>
                </a:extLst>
              </p:cNvPr>
              <p:cNvSpPr txBox="1"/>
              <p:nvPr/>
            </p:nvSpPr>
            <p:spPr>
              <a:xfrm>
                <a:off x="8551753" y="4256718"/>
                <a:ext cx="2884765" cy="954107"/>
              </a:xfrm>
              <a:prstGeom prst="rect">
                <a:avLst/>
              </a:prstGeom>
              <a:noFill/>
            </p:spPr>
            <p:txBody>
              <a:bodyPr wrap="none" rtlCol="0">
                <a:spAutoFit/>
              </a:bodyPr>
              <a:lstStyle/>
              <a:p>
                <a:pPr algn="ctr"/>
                <a:r>
                  <a:rPr lang="en-US" sz="2800" b="1" dirty="0">
                    <a:solidFill>
                      <a:srgbClr val="1A2B3D"/>
                    </a:solidFill>
                  </a:rPr>
                  <a:t>2027</a:t>
                </a:r>
              </a:p>
              <a:p>
                <a:pPr algn="ctr"/>
                <a:r>
                  <a:rPr lang="en-US" sz="2800" b="1" dirty="0">
                    <a:solidFill>
                      <a:srgbClr val="1A2B3D"/>
                    </a:solidFill>
                  </a:rPr>
                  <a:t>Preliminary Budget</a:t>
                </a:r>
                <a:endParaRPr lang="en-US" sz="2800" b="1" dirty="0">
                  <a:solidFill>
                    <a:srgbClr val="FF0000"/>
                  </a:solidFill>
                </a:endParaRPr>
              </a:p>
            </p:txBody>
          </p:sp>
          <p:sp>
            <p:nvSpPr>
              <p:cNvPr id="21" name="Rectangle: Rounded Corners 20">
                <a:extLst>
                  <a:ext uri="{FF2B5EF4-FFF2-40B4-BE49-F238E27FC236}">
                    <a16:creationId xmlns:a16="http://schemas.microsoft.com/office/drawing/2014/main" id="{B3FC5678-1545-291C-F29E-1419F1CE609B}"/>
                  </a:ext>
                </a:extLst>
              </p:cNvPr>
              <p:cNvSpPr/>
              <p:nvPr/>
            </p:nvSpPr>
            <p:spPr>
              <a:xfrm>
                <a:off x="8390132" y="1637360"/>
                <a:ext cx="3210945" cy="4636982"/>
              </a:xfrm>
              <a:prstGeom prst="roundRect">
                <a:avLst/>
              </a:prstGeom>
              <a:noFill/>
              <a:ln w="571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084007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32A0D-8035-11EA-FF91-109037CFEBDF}"/>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6604081B-31CD-FBCF-F6E0-92D0101767B5}"/>
              </a:ext>
            </a:extLst>
          </p:cNvPr>
          <p:cNvSpPr txBox="1">
            <a:spLocks/>
          </p:cNvSpPr>
          <p:nvPr/>
        </p:nvSpPr>
        <p:spPr>
          <a:xfrm>
            <a:off x="332604" y="57149"/>
            <a:ext cx="11648663" cy="1200356"/>
          </a:xfrm>
          <a:prstGeom prst="rect">
            <a:avLst/>
          </a:prstGeom>
        </p:spPr>
        <p:txBody>
          <a:bodyPr vert="horz" anchor="ctr">
            <a:normAutofit fontScale="97500"/>
          </a:bodyPr>
          <a:lstStyle>
            <a:lvl1pPr algn="l" rtl="0" eaLnBrk="1" latinLnBrk="0" hangingPunct="1">
              <a:spcBef>
                <a:spcPct val="0"/>
              </a:spcBef>
              <a:buNone/>
              <a:defRPr kumimoji="0" sz="44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1F497D"/>
                </a:solidFill>
                <a:effectLst/>
                <a:uLnTx/>
                <a:uFillTx/>
                <a:latin typeface="Tw Cen MT"/>
                <a:ea typeface="+mj-ea"/>
                <a:cs typeface="+mj-cs"/>
              </a:rPr>
              <a:t>October 2026 Forecast Scenario </a:t>
            </a:r>
          </a:p>
          <a:p>
            <a:pPr lvl="0">
              <a:defRPr/>
            </a:pPr>
            <a:r>
              <a:rPr lang="en-US" sz="1800" b="1" u="sng" dirty="0">
                <a:solidFill>
                  <a:srgbClr val="1F497D"/>
                </a:solidFill>
              </a:rPr>
              <a:t>With</a:t>
            </a:r>
            <a:r>
              <a:rPr lang="en-US" sz="1800" dirty="0">
                <a:solidFill>
                  <a:srgbClr val="1F497D"/>
                </a:solidFill>
              </a:rPr>
              <a:t> estimated Preliminary Injunction impacts**</a:t>
            </a:r>
          </a:p>
        </p:txBody>
      </p:sp>
      <p:sp>
        <p:nvSpPr>
          <p:cNvPr id="4" name="Slide Number Placeholder 3">
            <a:extLst>
              <a:ext uri="{FF2B5EF4-FFF2-40B4-BE49-F238E27FC236}">
                <a16:creationId xmlns:a16="http://schemas.microsoft.com/office/drawing/2014/main" id="{485A2155-B684-995F-0567-33E929F8620D}"/>
              </a:ext>
            </a:extLst>
          </p:cNvPr>
          <p:cNvSpPr>
            <a:spLocks noGrp="1"/>
          </p:cNvSpPr>
          <p:nvPr>
            <p:ph type="sldNum" sz="quarter" idx="12"/>
          </p:nvPr>
        </p:nvSpPr>
        <p:spPr/>
        <p:txBody>
          <a:bodyPr vert="horz" anchor="ctr" anchorCtr="0">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3" name="TextBox 2">
            <a:extLst>
              <a:ext uri="{FF2B5EF4-FFF2-40B4-BE49-F238E27FC236}">
                <a16:creationId xmlns:a16="http://schemas.microsoft.com/office/drawing/2014/main" id="{F3D33C03-B89C-912C-45F0-D127F186C9FE}"/>
              </a:ext>
            </a:extLst>
          </p:cNvPr>
          <p:cNvSpPr txBox="1"/>
          <p:nvPr/>
        </p:nvSpPr>
        <p:spPr>
          <a:xfrm>
            <a:off x="8738909" y="93028"/>
            <a:ext cx="345309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BPA Assumptions: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BP-26: 9% Power &amp; 20%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BP-29:  7% Power &amp; 15%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BP-31:  5% Power &amp; 10% Transmission</a:t>
            </a:r>
          </a:p>
        </p:txBody>
      </p:sp>
      <p:graphicFrame>
        <p:nvGraphicFramePr>
          <p:cNvPr id="2" name="Table 1">
            <a:extLst>
              <a:ext uri="{FF2B5EF4-FFF2-40B4-BE49-F238E27FC236}">
                <a16:creationId xmlns:a16="http://schemas.microsoft.com/office/drawing/2014/main" id="{BA925C1A-661A-35B7-2D23-F999AABAB299}"/>
              </a:ext>
            </a:extLst>
          </p:cNvPr>
          <p:cNvGraphicFramePr>
            <a:graphicFrameLocks noGrp="1"/>
          </p:cNvGraphicFramePr>
          <p:nvPr>
            <p:extLst>
              <p:ext uri="{D42A27DB-BD31-4B8C-83A1-F6EECF244321}">
                <p14:modId xmlns:p14="http://schemas.microsoft.com/office/powerpoint/2010/main" val="2898688107"/>
              </p:ext>
            </p:extLst>
          </p:nvPr>
        </p:nvGraphicFramePr>
        <p:xfrm>
          <a:off x="1011957" y="1756506"/>
          <a:ext cx="9598515" cy="3718560"/>
        </p:xfrm>
        <a:graphic>
          <a:graphicData uri="http://schemas.openxmlformats.org/drawingml/2006/table">
            <a:tbl>
              <a:tblPr firstRow="1" bandRow="1">
                <a:tableStyleId>{5C22544A-7EE6-4342-B048-85BDC9FD1C3A}</a:tableStyleId>
              </a:tblPr>
              <a:tblGrid>
                <a:gridCol w="919826">
                  <a:extLst>
                    <a:ext uri="{9D8B030D-6E8A-4147-A177-3AD203B41FA5}">
                      <a16:colId xmlns:a16="http://schemas.microsoft.com/office/drawing/2014/main" val="20000"/>
                    </a:ext>
                  </a:extLst>
                </a:gridCol>
                <a:gridCol w="3010218">
                  <a:extLst>
                    <a:ext uri="{9D8B030D-6E8A-4147-A177-3AD203B41FA5}">
                      <a16:colId xmlns:a16="http://schemas.microsoft.com/office/drawing/2014/main" val="20001"/>
                    </a:ext>
                  </a:extLst>
                </a:gridCol>
                <a:gridCol w="984614">
                  <a:extLst>
                    <a:ext uri="{9D8B030D-6E8A-4147-A177-3AD203B41FA5}">
                      <a16:colId xmlns:a16="http://schemas.microsoft.com/office/drawing/2014/main" val="20005"/>
                    </a:ext>
                  </a:extLst>
                </a:gridCol>
                <a:gridCol w="959167">
                  <a:extLst>
                    <a:ext uri="{9D8B030D-6E8A-4147-A177-3AD203B41FA5}">
                      <a16:colId xmlns:a16="http://schemas.microsoft.com/office/drawing/2014/main" val="20006"/>
                    </a:ext>
                  </a:extLst>
                </a:gridCol>
                <a:gridCol w="990817">
                  <a:extLst>
                    <a:ext uri="{9D8B030D-6E8A-4147-A177-3AD203B41FA5}">
                      <a16:colId xmlns:a16="http://schemas.microsoft.com/office/drawing/2014/main" val="598694802"/>
                    </a:ext>
                  </a:extLst>
                </a:gridCol>
                <a:gridCol w="911291">
                  <a:extLst>
                    <a:ext uri="{9D8B030D-6E8A-4147-A177-3AD203B41FA5}">
                      <a16:colId xmlns:a16="http://schemas.microsoft.com/office/drawing/2014/main" val="1991819985"/>
                    </a:ext>
                  </a:extLst>
                </a:gridCol>
                <a:gridCol w="911291">
                  <a:extLst>
                    <a:ext uri="{9D8B030D-6E8A-4147-A177-3AD203B41FA5}">
                      <a16:colId xmlns:a16="http://schemas.microsoft.com/office/drawing/2014/main" val="832492891"/>
                    </a:ext>
                  </a:extLst>
                </a:gridCol>
                <a:gridCol w="911291">
                  <a:extLst>
                    <a:ext uri="{9D8B030D-6E8A-4147-A177-3AD203B41FA5}">
                      <a16:colId xmlns:a16="http://schemas.microsoft.com/office/drawing/2014/main" val="3794185671"/>
                    </a:ext>
                  </a:extLst>
                </a:gridCol>
              </a:tblGrid>
              <a:tr h="495744">
                <a:tc gridSpan="2">
                  <a:txBody>
                    <a:bodyPr/>
                    <a:lstStyle/>
                    <a:p>
                      <a:pPr algn="ctr"/>
                      <a:r>
                        <a:rPr lang="en-US" dirty="0">
                          <a:latin typeface="Candara" panose="020E0502030303020204" pitchFamily="34" charset="0"/>
                        </a:rPr>
                        <a:t>Description</a:t>
                      </a:r>
                      <a:endParaRPr lang="en-US" sz="1200" dirty="0">
                        <a:latin typeface="Candara" panose="020E0502030303020204" pitchFamily="34" charset="0"/>
                      </a:endParaRPr>
                    </a:p>
                  </a:txBody>
                  <a:tcPr anchor="ctr"/>
                </a:tc>
                <a:tc hMerge="1">
                  <a:txBody>
                    <a:bodyPr/>
                    <a:lstStyle/>
                    <a:p>
                      <a:pPr algn="ctr"/>
                      <a:endParaRPr lang="en-US" sz="1200" dirty="0"/>
                    </a:p>
                  </a:txBody>
                  <a:tcPr anchor="ctr">
                    <a:solidFill>
                      <a:schemeClr val="tx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Actual</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2026</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2027</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2028</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2029</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rPr>
                        <a:t>2030</a:t>
                      </a:r>
                    </a:p>
                  </a:txBody>
                  <a:tcPr anchor="ctr"/>
                </a:tc>
                <a:extLst>
                  <a:ext uri="{0D108BD9-81ED-4DB2-BD59-A6C34878D82A}">
                    <a16:rowId xmlns:a16="http://schemas.microsoft.com/office/drawing/2014/main" val="10000"/>
                  </a:ext>
                </a:extLst>
              </a:tr>
              <a:tr h="495744">
                <a:tc row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ndara" panose="020E0502030303020204" pitchFamily="34" charset="0"/>
                        </a:rPr>
                        <a:t>Oct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ndara" panose="020E0502030303020204" pitchFamily="34" charset="0"/>
                        </a:rPr>
                        <a:t>2026</a:t>
                      </a:r>
                    </a:p>
                  </a:txBody>
                  <a:tcPr anchor="ctr"/>
                </a:tc>
                <a:tc>
                  <a:txBody>
                    <a:bodyPr/>
                    <a:lstStyle/>
                    <a:p>
                      <a:r>
                        <a:rPr lang="en-US" sz="1600" dirty="0">
                          <a:latin typeface="Candara" panose="020E0502030303020204" pitchFamily="34" charset="0"/>
                        </a:rPr>
                        <a:t>Projected</a:t>
                      </a:r>
                      <a:r>
                        <a:rPr lang="en-US" sz="1600" baseline="0" dirty="0">
                          <a:latin typeface="Candara" panose="020E0502030303020204" pitchFamily="34" charset="0"/>
                        </a:rPr>
                        <a:t> Rate Increase*</a:t>
                      </a:r>
                      <a:endParaRPr lang="en-US" sz="1600" dirty="0">
                        <a:latin typeface="Candara" panose="020E0502030303020204" pitchFamily="34" charset="0"/>
                      </a:endParaRPr>
                    </a:p>
                  </a:txBody>
                  <a:tcPr anchor="ctr"/>
                </a:tc>
                <a:tc>
                  <a:txBody>
                    <a:bodyPr/>
                    <a:lstStyle/>
                    <a:p>
                      <a:pPr algn="ctr"/>
                      <a:r>
                        <a:rPr lang="en-US" sz="1600" dirty="0">
                          <a:latin typeface="Candara" panose="020E0502030303020204" pitchFamily="34" charset="0"/>
                        </a:rPr>
                        <a:t>Apr 1 </a:t>
                      </a:r>
                    </a:p>
                    <a:p>
                      <a:pPr algn="ctr"/>
                      <a:r>
                        <a:rPr lang="en-US" sz="1600" b="1" dirty="0">
                          <a:solidFill>
                            <a:srgbClr val="1F497D"/>
                          </a:solidFill>
                          <a:latin typeface="Candara" panose="020E0502030303020204" pitchFamily="34" charset="0"/>
                        </a:rPr>
                        <a:t>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4.0%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4.0%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4.0%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t>
                      </a:r>
                      <a:endPar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endParaRPr>
                    </a:p>
                  </a:txBody>
                  <a:tcPr anchor="ctr"/>
                </a:tc>
                <a:extLst>
                  <a:ext uri="{0D108BD9-81ED-4DB2-BD59-A6C34878D82A}">
                    <a16:rowId xmlns:a16="http://schemas.microsoft.com/office/drawing/2014/main" val="10001"/>
                  </a:ext>
                </a:extLst>
              </a:tr>
              <a:tr h="313101">
                <a:tc vMerge="1">
                  <a:txBody>
                    <a:bodyPr/>
                    <a:lstStyle/>
                    <a:p>
                      <a:endParaRPr lang="en-US" dirty="0"/>
                    </a:p>
                  </a:txBody>
                  <a:tcPr/>
                </a:tc>
                <a:tc>
                  <a:txBody>
                    <a:bodyPr/>
                    <a:lstStyle/>
                    <a:p>
                      <a:r>
                        <a:rPr lang="en-US" sz="1600" dirty="0">
                          <a:latin typeface="Candara" panose="020E0502030303020204" pitchFamily="34" charset="0"/>
                        </a:rPr>
                        <a:t>Unrestricted </a:t>
                      </a:r>
                      <a:r>
                        <a:rPr lang="en-US" sz="1600" dirty="0" err="1">
                          <a:latin typeface="Candara" panose="020E0502030303020204" pitchFamily="34" charset="0"/>
                        </a:rPr>
                        <a:t>DCOH</a:t>
                      </a:r>
                      <a:endParaRPr lang="en-US" sz="1600" dirty="0">
                        <a:latin typeface="Candara" panose="020E0502030303020204" pitchFamily="34" charset="0"/>
                      </a:endParaRPr>
                    </a:p>
                  </a:txBody>
                  <a:tcPr/>
                </a:tc>
                <a:tc>
                  <a:txBody>
                    <a:bodyPr/>
                    <a:lstStyle/>
                    <a:p>
                      <a:pPr algn="ctr"/>
                      <a:r>
                        <a:rPr lang="en-US" b="0" dirty="0">
                          <a:solidFill>
                            <a:schemeClr val="tx1"/>
                          </a:solidFill>
                          <a:latin typeface="Candara" panose="020E0502030303020204" pitchFamily="34" charset="0"/>
                        </a:rPr>
                        <a:t>143</a:t>
                      </a:r>
                    </a:p>
                  </a:txBody>
                  <a:tcPr/>
                </a:tc>
                <a:tc>
                  <a:txBody>
                    <a:bodyPr/>
                    <a:lstStyle/>
                    <a:p>
                      <a:pPr algn="ctr"/>
                      <a:r>
                        <a:rPr lang="en-US" b="0" dirty="0">
                          <a:solidFill>
                            <a:schemeClr val="tx1"/>
                          </a:solidFill>
                          <a:latin typeface="Candara" panose="020E0502030303020204" pitchFamily="34" charset="0"/>
                        </a:rPr>
                        <a:t>167</a:t>
                      </a:r>
                    </a:p>
                  </a:txBody>
                  <a:tcPr/>
                </a:tc>
                <a:tc>
                  <a:txBody>
                    <a:bodyPr/>
                    <a:lstStyle/>
                    <a:p>
                      <a:pPr algn="ctr"/>
                      <a:r>
                        <a:rPr lang="en-US" b="0" dirty="0">
                          <a:solidFill>
                            <a:schemeClr val="tx1"/>
                          </a:solidFill>
                          <a:latin typeface="Candara" panose="020E0502030303020204" pitchFamily="34" charset="0"/>
                        </a:rPr>
                        <a:t>127</a:t>
                      </a:r>
                    </a:p>
                  </a:txBody>
                  <a:tcPr/>
                </a:tc>
                <a:tc>
                  <a:txBody>
                    <a:bodyPr/>
                    <a:lstStyle/>
                    <a:p>
                      <a:pPr algn="ctr"/>
                      <a:r>
                        <a:rPr lang="en-US" b="0" dirty="0">
                          <a:solidFill>
                            <a:schemeClr val="tx1"/>
                          </a:solidFill>
                          <a:latin typeface="Candara" panose="020E0502030303020204" pitchFamily="34" charset="0"/>
                        </a:rPr>
                        <a:t>107</a:t>
                      </a:r>
                    </a:p>
                  </a:txBody>
                  <a:tcPr/>
                </a:tc>
                <a:tc>
                  <a:txBody>
                    <a:bodyPr/>
                    <a:lstStyle/>
                    <a:p>
                      <a:pPr algn="ctr"/>
                      <a:r>
                        <a:rPr lang="en-US" b="0" dirty="0">
                          <a:solidFill>
                            <a:schemeClr val="tx1"/>
                          </a:solidFill>
                          <a:latin typeface="Candara" panose="020E0502030303020204" pitchFamily="34" charset="0"/>
                        </a:rPr>
                        <a:t>108</a:t>
                      </a:r>
                    </a:p>
                  </a:txBody>
                  <a:tcPr/>
                </a:tc>
                <a:tc>
                  <a:txBody>
                    <a:bodyPr/>
                    <a:lstStyle/>
                    <a:p>
                      <a:pPr algn="ctr"/>
                      <a:r>
                        <a:rPr lang="en-US" b="0" dirty="0">
                          <a:solidFill>
                            <a:schemeClr val="tx1"/>
                          </a:solidFill>
                          <a:latin typeface="Candara" panose="020E0502030303020204" pitchFamily="34" charset="0"/>
                        </a:rPr>
                        <a:t>101</a:t>
                      </a:r>
                    </a:p>
                  </a:txBody>
                  <a:tcPr/>
                </a:tc>
                <a:extLst>
                  <a:ext uri="{0D108BD9-81ED-4DB2-BD59-A6C34878D82A}">
                    <a16:rowId xmlns:a16="http://schemas.microsoft.com/office/drawing/2014/main" val="10002"/>
                  </a:ext>
                </a:extLst>
              </a:tr>
              <a:tr h="313101">
                <a:tc vMerge="1">
                  <a:txBody>
                    <a:bodyPr/>
                    <a:lstStyle/>
                    <a:p>
                      <a:endParaRPr lang="en-US"/>
                    </a:p>
                  </a:txBody>
                  <a:tcPr/>
                </a:tc>
                <a:tc>
                  <a:txBody>
                    <a:bodyPr/>
                    <a:lstStyle/>
                    <a:p>
                      <a:r>
                        <a:rPr lang="en-US" sz="1600" dirty="0">
                          <a:latin typeface="Candara" panose="020E0502030303020204" pitchFamily="34" charset="0"/>
                        </a:rPr>
                        <a:t>Construction Account </a:t>
                      </a:r>
                      <a:r>
                        <a:rPr lang="en-US" sz="1600" dirty="0" err="1">
                          <a:latin typeface="Candara" panose="020E0502030303020204" pitchFamily="34" charset="0"/>
                        </a:rPr>
                        <a:t>DCOH</a:t>
                      </a:r>
                      <a:endParaRPr lang="en-US" sz="1600" dirty="0">
                        <a:latin typeface="Candara" panose="020E0502030303020204" pitchFamily="34" charset="0"/>
                      </a:endParaRP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27</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extLst>
                  <a:ext uri="{0D108BD9-81ED-4DB2-BD59-A6C34878D82A}">
                    <a16:rowId xmlns:a16="http://schemas.microsoft.com/office/drawing/2014/main" val="3909608264"/>
                  </a:ext>
                </a:extLst>
              </a:tr>
              <a:tr h="313101">
                <a:tc vMerge="1">
                  <a:txBody>
                    <a:bodyPr/>
                    <a:lstStyle/>
                    <a:p>
                      <a:pPr algn="ctr"/>
                      <a:endParaRPr lang="en-US" dirty="0"/>
                    </a:p>
                  </a:txBody>
                  <a:tcPr anchor="ctr">
                    <a:solidFill>
                      <a:schemeClr val="accent3">
                        <a:lumMod val="40000"/>
                        <a:lumOff val="60000"/>
                      </a:schemeClr>
                    </a:solidFill>
                  </a:tcPr>
                </a:tc>
                <a:tc>
                  <a:txBody>
                    <a:bodyPr/>
                    <a:lstStyle/>
                    <a:p>
                      <a:r>
                        <a:rPr lang="en-US" sz="1600" dirty="0">
                          <a:latin typeface="Candara" panose="020E0502030303020204" pitchFamily="34" charset="0"/>
                        </a:rPr>
                        <a:t>Net Income</a:t>
                      </a:r>
                    </a:p>
                  </a:txBody>
                  <a:tcPr/>
                </a:tc>
                <a:tc>
                  <a:txBody>
                    <a:bodyPr/>
                    <a:lstStyle/>
                    <a:p>
                      <a:pPr marL="0" algn="ctr" defTabSz="914400" rtl="0" eaLnBrk="1" latinLnBrk="0" hangingPunct="1"/>
                      <a:r>
                        <a:rPr lang="en-US" sz="1800" kern="1200" dirty="0">
                          <a:latin typeface="Candara" panose="020E0502030303020204" pitchFamily="34" charset="0"/>
                        </a:rPr>
                        <a:t>$15.0M</a:t>
                      </a:r>
                      <a:endParaRPr lang="en-US" sz="1800" kern="1200" dirty="0">
                        <a:solidFill>
                          <a:schemeClr val="dk1"/>
                        </a:solidFill>
                        <a:latin typeface="Candara" panose="020E0502030303020204" pitchFamily="34" charset="0"/>
                        <a:ea typeface="+mn-ea"/>
                        <a:cs typeface="+mn-cs"/>
                      </a:endParaRPr>
                    </a:p>
                  </a:txBody>
                  <a:tcPr/>
                </a:tc>
                <a:tc>
                  <a:txBody>
                    <a:bodyPr/>
                    <a:lstStyle/>
                    <a:p>
                      <a:pPr marL="0" algn="ctr" defTabSz="914400" rtl="0" eaLnBrk="1" latinLnBrk="0" hangingPunct="1"/>
                      <a:r>
                        <a:rPr lang="en-US" sz="1800" kern="1200" dirty="0">
                          <a:latin typeface="Candara" panose="020E0502030303020204" pitchFamily="34" charset="0"/>
                        </a:rPr>
                        <a:t>$10.3M</a:t>
                      </a:r>
                      <a:endParaRPr lang="en-US" sz="1800" kern="1200" dirty="0">
                        <a:solidFill>
                          <a:schemeClr val="dk1"/>
                        </a:solidFill>
                        <a:latin typeface="Candara" panose="020E0502030303020204" pitchFamily="34" charset="0"/>
                        <a:ea typeface="+mn-ea"/>
                        <a:cs typeface="+mn-cs"/>
                      </a:endParaRP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$3.3M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$8.8M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$12.7M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$14.9M</a:t>
                      </a:r>
                    </a:p>
                  </a:txBody>
                  <a:tcPr/>
                </a:tc>
                <a:extLst>
                  <a:ext uri="{0D108BD9-81ED-4DB2-BD59-A6C34878D82A}">
                    <a16:rowId xmlns:a16="http://schemas.microsoft.com/office/drawing/2014/main" val="10003"/>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ndara" panose="020E0502030303020204" pitchFamily="34" charset="0"/>
                      </a:endParaRPr>
                    </a:p>
                  </a:txBody>
                  <a:tcPr anchor="ctr"/>
                </a:tc>
                <a:tc>
                  <a:txBody>
                    <a:bodyPr/>
                    <a:lstStyle/>
                    <a:p>
                      <a:r>
                        <a:rPr lang="en-US" sz="1600" dirty="0">
                          <a:latin typeface="Candara" panose="020E0502030303020204" pitchFamily="34" charset="0"/>
                        </a:rPr>
                        <a:t>Total Unrestricted Reserves</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$49.4M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$60.4M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$49.8M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$42.2M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$43.2M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$41.2M</a:t>
                      </a:r>
                    </a:p>
                  </a:txBody>
                  <a:tcPr/>
                </a:tc>
                <a:extLst>
                  <a:ext uri="{0D108BD9-81ED-4DB2-BD59-A6C34878D82A}">
                    <a16:rowId xmlns:a16="http://schemas.microsoft.com/office/drawing/2014/main" val="816257405"/>
                  </a:ext>
                </a:extLst>
              </a:tr>
              <a:tr h="313101">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Construction Account Reserves</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$10.0M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extLst>
                  <a:ext uri="{0D108BD9-81ED-4DB2-BD59-A6C34878D82A}">
                    <a16:rowId xmlns:a16="http://schemas.microsoft.com/office/drawing/2014/main" val="1558780000"/>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ndara" panose="020E05020303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Debt to Capitalization (38% Max)</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26%</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32%</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31%</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27%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25%</a:t>
                      </a:r>
                    </a:p>
                  </a:txBody>
                  <a:tcPr/>
                </a:tc>
                <a:extLst>
                  <a:ext uri="{0D108BD9-81ED-4DB2-BD59-A6C34878D82A}">
                    <a16:rowId xmlns:a16="http://schemas.microsoft.com/office/drawing/2014/main" val="2831114960"/>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ndara" panose="020E05020303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Average Residential Monthly Bill</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$121</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$124</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$129</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$135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$140</a:t>
                      </a:r>
                    </a:p>
                  </a:txBody>
                  <a:tcPr/>
                </a:tc>
                <a:extLst>
                  <a:ext uri="{0D108BD9-81ED-4DB2-BD59-A6C34878D82A}">
                    <a16:rowId xmlns:a16="http://schemas.microsoft.com/office/drawing/2014/main" val="1187360647"/>
                  </a:ext>
                </a:extLst>
              </a:tr>
            </a:tbl>
          </a:graphicData>
        </a:graphic>
      </p:graphicFrame>
      <p:sp>
        <p:nvSpPr>
          <p:cNvPr id="6" name="TextBox 5">
            <a:extLst>
              <a:ext uri="{FF2B5EF4-FFF2-40B4-BE49-F238E27FC236}">
                <a16:creationId xmlns:a16="http://schemas.microsoft.com/office/drawing/2014/main" id="{99A1A0DC-2FE9-664A-505E-E504FE5F4094}"/>
              </a:ext>
            </a:extLst>
          </p:cNvPr>
          <p:cNvSpPr txBox="1"/>
          <p:nvPr/>
        </p:nvSpPr>
        <p:spPr>
          <a:xfrm>
            <a:off x="9190299" y="6198824"/>
            <a:ext cx="2601538" cy="369332"/>
          </a:xfrm>
          <a:prstGeom prst="rect">
            <a:avLst/>
          </a:prstGeom>
          <a:noFill/>
          <a:ln w="38100">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$32M Bond issue in 2026</a:t>
            </a:r>
          </a:p>
        </p:txBody>
      </p:sp>
      <p:sp>
        <p:nvSpPr>
          <p:cNvPr id="11" name="Rectangle 10">
            <a:extLst>
              <a:ext uri="{FF2B5EF4-FFF2-40B4-BE49-F238E27FC236}">
                <a16:creationId xmlns:a16="http://schemas.microsoft.com/office/drawing/2014/main" id="{31FC6CB8-7C74-6DB5-1326-C1530CA82B1E}"/>
              </a:ext>
            </a:extLst>
          </p:cNvPr>
          <p:cNvSpPr/>
          <p:nvPr/>
        </p:nvSpPr>
        <p:spPr>
          <a:xfrm>
            <a:off x="5893588" y="1767016"/>
            <a:ext cx="1017231" cy="558231"/>
          </a:xfrm>
          <a:prstGeom prst="rect">
            <a:avLst/>
          </a:prstGeom>
          <a:noFill/>
          <a:ln w="60325">
            <a:solidFill>
              <a:srgbClr val="5092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5" name="Rectangle 4">
            <a:extLst>
              <a:ext uri="{FF2B5EF4-FFF2-40B4-BE49-F238E27FC236}">
                <a16:creationId xmlns:a16="http://schemas.microsoft.com/office/drawing/2014/main" id="{37111235-81DA-E4BD-8F4E-25C64915F774}"/>
              </a:ext>
            </a:extLst>
          </p:cNvPr>
          <p:cNvSpPr/>
          <p:nvPr/>
        </p:nvSpPr>
        <p:spPr>
          <a:xfrm>
            <a:off x="5893588" y="2335450"/>
            <a:ext cx="1017231" cy="558231"/>
          </a:xfrm>
          <a:prstGeom prst="rect">
            <a:avLst/>
          </a:prstGeom>
          <a:noFill/>
          <a:ln w="603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cxnSp>
        <p:nvCxnSpPr>
          <p:cNvPr id="10" name="Connector: Elbow 9">
            <a:extLst>
              <a:ext uri="{FF2B5EF4-FFF2-40B4-BE49-F238E27FC236}">
                <a16:creationId xmlns:a16="http://schemas.microsoft.com/office/drawing/2014/main" id="{84CA338F-BEFD-81EA-81F8-745DAEC312F4}"/>
              </a:ext>
            </a:extLst>
          </p:cNvPr>
          <p:cNvCxnSpPr>
            <a:cxnSpLocks/>
          </p:cNvCxnSpPr>
          <p:nvPr/>
        </p:nvCxnSpPr>
        <p:spPr>
          <a:xfrm>
            <a:off x="6920547" y="1758255"/>
            <a:ext cx="4871290" cy="4610946"/>
          </a:xfrm>
          <a:prstGeom prst="bentConnector3">
            <a:avLst>
              <a:gd name="adj1" fmla="val 104693"/>
            </a:avLst>
          </a:prstGeom>
          <a:ln w="412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DEEF3C6-4E12-6D88-882F-49C6ABB79075}"/>
              </a:ext>
            </a:extLst>
          </p:cNvPr>
          <p:cNvSpPr/>
          <p:nvPr/>
        </p:nvSpPr>
        <p:spPr>
          <a:xfrm>
            <a:off x="6920547" y="2341235"/>
            <a:ext cx="2777930" cy="558231"/>
          </a:xfrm>
          <a:prstGeom prst="rect">
            <a:avLst/>
          </a:prstGeom>
          <a:noFill/>
          <a:ln w="60325">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8" name="TextBox 7">
            <a:extLst>
              <a:ext uri="{FF2B5EF4-FFF2-40B4-BE49-F238E27FC236}">
                <a16:creationId xmlns:a16="http://schemas.microsoft.com/office/drawing/2014/main" id="{0CE673C9-2E88-2B9C-2FFF-7564E56A5D5E}"/>
              </a:ext>
            </a:extLst>
          </p:cNvPr>
          <p:cNvSpPr txBox="1"/>
          <p:nvPr/>
        </p:nvSpPr>
        <p:spPr>
          <a:xfrm>
            <a:off x="1011958" y="5515599"/>
            <a:ext cx="9598514" cy="430887"/>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LnTx/>
                <a:uFillTx/>
                <a:latin typeface="Tw Cen MT"/>
              </a:defRPr>
            </a:lvl1pPr>
          </a:lstStyle>
          <a:p>
            <a:r>
              <a:rPr lang="en-US" dirty="0"/>
              <a:t>*Average overall rate increase for the District. Rate increases may be allocated differently among rate classes. Rate increase percentages and effective dates require explicit commission approval by resolution prior to implementation. Customer impacts will depend on demand patterns and overall energy use.</a:t>
            </a:r>
          </a:p>
        </p:txBody>
      </p:sp>
      <p:sp>
        <p:nvSpPr>
          <p:cNvPr id="12" name="TextBox 11">
            <a:extLst>
              <a:ext uri="{FF2B5EF4-FFF2-40B4-BE49-F238E27FC236}">
                <a16:creationId xmlns:a16="http://schemas.microsoft.com/office/drawing/2014/main" id="{75AB0612-F1C2-0FB6-6236-9B2EC3520265}"/>
              </a:ext>
            </a:extLst>
          </p:cNvPr>
          <p:cNvSpPr txBox="1"/>
          <p:nvPr/>
        </p:nvSpPr>
        <p:spPr>
          <a:xfrm>
            <a:off x="1011957" y="5948235"/>
            <a:ext cx="9598514" cy="26161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LnTx/>
                <a:uFillTx/>
                <a:latin typeface="Tw Cen MT"/>
              </a:defRPr>
            </a:lvl1pPr>
          </a:lstStyle>
          <a:p>
            <a:pPr lvl="0">
              <a:spcBef>
                <a:spcPct val="0"/>
              </a:spcBef>
              <a:defRPr/>
            </a:pPr>
            <a:r>
              <a:rPr lang="en-US" dirty="0">
                <a:solidFill>
                  <a:srgbClr val="1A2B3D"/>
                </a:solidFill>
              </a:rPr>
              <a:t>**</a:t>
            </a:r>
            <a:r>
              <a:rPr lang="en-US" b="1" dirty="0">
                <a:solidFill>
                  <a:schemeClr val="accent6">
                    <a:lumMod val="75000"/>
                  </a:schemeClr>
                </a:solidFill>
              </a:rPr>
              <a:t>$125M Surcharge (2027 – 2028) &amp; $85M Surcharge (2029 – 2030)</a:t>
            </a:r>
          </a:p>
        </p:txBody>
      </p:sp>
    </p:spTree>
    <p:extLst>
      <p:ext uri="{BB962C8B-B14F-4D97-AF65-F5344CB8AC3E}">
        <p14:creationId xmlns:p14="http://schemas.microsoft.com/office/powerpoint/2010/main" val="416056565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D7A3D-3A1A-29B0-7A04-264878525D5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960B4E3-7571-18B2-9085-8A6AA02B8A47}"/>
              </a:ext>
            </a:extLst>
          </p:cNvPr>
          <p:cNvPicPr>
            <a:picLocks noChangeAspect="1"/>
          </p:cNvPicPr>
          <p:nvPr/>
        </p:nvPicPr>
        <p:blipFill>
          <a:blip r:embed="rId3"/>
          <a:stretch>
            <a:fillRect/>
          </a:stretch>
        </p:blipFill>
        <p:spPr>
          <a:xfrm>
            <a:off x="498132" y="1551544"/>
            <a:ext cx="11192256" cy="4701478"/>
          </a:xfrm>
          <a:prstGeom prst="rect">
            <a:avLst/>
          </a:prstGeom>
        </p:spPr>
      </p:pic>
      <p:sp>
        <p:nvSpPr>
          <p:cNvPr id="21" name="Title 4">
            <a:extLst>
              <a:ext uri="{FF2B5EF4-FFF2-40B4-BE49-F238E27FC236}">
                <a16:creationId xmlns:a16="http://schemas.microsoft.com/office/drawing/2014/main" id="{4EEAD609-4D62-00B2-837C-E15830844532}"/>
              </a:ext>
            </a:extLst>
          </p:cNvPr>
          <p:cNvSpPr>
            <a:spLocks noGrp="1"/>
          </p:cNvSpPr>
          <p:nvPr>
            <p:ph type="title"/>
          </p:nvPr>
        </p:nvSpPr>
        <p:spPr>
          <a:xfrm>
            <a:off x="334315" y="228600"/>
            <a:ext cx="10871200" cy="990600"/>
          </a:xfrm>
        </p:spPr>
        <p:txBody>
          <a:bodyPr>
            <a:normAutofit fontScale="90000"/>
          </a:bodyPr>
          <a:lstStyle/>
          <a:p>
            <a:r>
              <a:rPr lang="en-US" sz="4800" dirty="0"/>
              <a:t>October 2026 Forecast Scenario </a:t>
            </a:r>
            <a:br>
              <a:rPr lang="en-US" sz="4800" dirty="0"/>
            </a:br>
            <a:r>
              <a:rPr lang="en-US" sz="2200" dirty="0"/>
              <a:t>*$32M Bond Issue in Q4 of 2026</a:t>
            </a:r>
          </a:p>
        </p:txBody>
      </p:sp>
      <p:sp>
        <p:nvSpPr>
          <p:cNvPr id="10" name="Slide Number Placeholder 3">
            <a:extLst>
              <a:ext uri="{FF2B5EF4-FFF2-40B4-BE49-F238E27FC236}">
                <a16:creationId xmlns:a16="http://schemas.microsoft.com/office/drawing/2014/main" id="{F624A23F-3E65-3D26-16C0-03947F4E1C1D}"/>
              </a:ext>
            </a:extLst>
          </p:cNvPr>
          <p:cNvSpPr>
            <a:spLocks noGrp="1"/>
          </p:cNvSpPr>
          <p:nvPr>
            <p:ph type="sldNum" sz="quarter" idx="12"/>
          </p:nvPr>
        </p:nvSpPr>
        <p:spPr>
          <a:xfrm>
            <a:off x="0" y="1272222"/>
            <a:ext cx="711200" cy="244476"/>
          </a:xfrm>
        </p:spPr>
        <p:txBody>
          <a:bodyPr vert="horz" anchor="ctr" anchorCtr="0">
            <a:normAutofit fontScale="85000" lnSpcReduction="20000"/>
          </a:bodyPr>
          <a:lstStyle/>
          <a:p>
            <a:fld id="{395BCCDF-7E0A-4357-9D12-259F8FD7FFD8}" type="slidenum">
              <a:rPr lang="en-US"/>
              <a:pPr/>
              <a:t>9</a:t>
            </a:fld>
            <a:endParaRPr lang="en-US" dirty="0"/>
          </a:p>
        </p:txBody>
      </p:sp>
      <p:sp>
        <p:nvSpPr>
          <p:cNvPr id="2" name="TextBox 1">
            <a:extLst>
              <a:ext uri="{FF2B5EF4-FFF2-40B4-BE49-F238E27FC236}">
                <a16:creationId xmlns:a16="http://schemas.microsoft.com/office/drawing/2014/main" id="{7064FFBB-6C69-DAFF-83BB-BA663904912C}"/>
              </a:ext>
            </a:extLst>
          </p:cNvPr>
          <p:cNvSpPr txBox="1"/>
          <p:nvPr/>
        </p:nvSpPr>
        <p:spPr>
          <a:xfrm>
            <a:off x="8738909" y="93028"/>
            <a:ext cx="345309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BPA Assumptions: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BP-26: 9% Power &amp; 20%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BP-29:  7% Power &amp; 15%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Tw Cen MT"/>
              </a:rPr>
              <a:t>BP-31:  5% Power &amp; 10% Transmission</a:t>
            </a:r>
            <a:endParaRPr kumimoji="0" lang="en-US" sz="1600" b="0" i="0" u="none" strike="noStrike" kern="1200" cap="none" spc="0" normalizeH="0" baseline="0" noProof="0" dirty="0">
              <a:ln>
                <a:noFill/>
              </a:ln>
              <a:solidFill>
                <a:srgbClr val="000000"/>
              </a:solidFill>
              <a:effectLst/>
              <a:uLnTx/>
              <a:uFillTx/>
              <a:latin typeface="Tw Cen MT"/>
              <a:ea typeface="+mn-ea"/>
              <a:cs typeface="+mn-cs"/>
            </a:endParaRPr>
          </a:p>
        </p:txBody>
      </p:sp>
    </p:spTree>
    <p:extLst>
      <p:ext uri="{BB962C8B-B14F-4D97-AF65-F5344CB8AC3E}">
        <p14:creationId xmlns:p14="http://schemas.microsoft.com/office/powerpoint/2010/main" val="72008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498CE-DE48-30B1-C41B-182160803BE7}"/>
            </a:ext>
          </a:extLst>
        </p:cNvPr>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FA83FD7A-BC58-89A1-154A-2C836D6166D1}"/>
              </a:ext>
            </a:extLst>
          </p:cNvPr>
          <p:cNvGraphicFramePr>
            <a:graphicFrameLocks noGrp="1"/>
          </p:cNvGraphicFramePr>
          <p:nvPr>
            <p:ph sz="quarter" idx="1"/>
            <p:extLst>
              <p:ext uri="{D42A27DB-BD31-4B8C-83A1-F6EECF244321}">
                <p14:modId xmlns:p14="http://schemas.microsoft.com/office/powerpoint/2010/main" val="1727887923"/>
              </p:ext>
            </p:extLst>
          </p:nvPr>
        </p:nvGraphicFramePr>
        <p:xfrm>
          <a:off x="414670" y="1520457"/>
          <a:ext cx="11632017" cy="4784649"/>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a:extLst>
              <a:ext uri="{FF2B5EF4-FFF2-40B4-BE49-F238E27FC236}">
                <a16:creationId xmlns:a16="http://schemas.microsoft.com/office/drawing/2014/main" id="{606E5256-3F39-E5F6-22A9-3F388BB320C0}"/>
              </a:ext>
            </a:extLst>
          </p:cNvPr>
          <p:cNvSpPr>
            <a:spLocks noGrp="1"/>
          </p:cNvSpPr>
          <p:nvPr>
            <p:ph type="title"/>
          </p:nvPr>
        </p:nvSpPr>
        <p:spPr>
          <a:xfrm>
            <a:off x="213832" y="170121"/>
            <a:ext cx="11074403" cy="990600"/>
          </a:xfrm>
        </p:spPr>
        <p:txBody>
          <a:bodyPr anchor="b">
            <a:normAutofit/>
          </a:bodyPr>
          <a:lstStyle/>
          <a:p>
            <a:r>
              <a:rPr kumimoji="0" lang="en-US" sz="4000" b="1" i="0" u="none" strike="noStrike" kern="1200" cap="small" spc="0" normalizeH="0" baseline="0" noProof="0" dirty="0">
                <a:ln>
                  <a:noFill/>
                </a:ln>
                <a:uLnTx/>
                <a:uFillTx/>
              </a:rPr>
              <a:t>Average Residential Rate Comparison</a:t>
            </a:r>
            <a:br>
              <a:rPr kumimoji="0" lang="en-US" b="1" i="0" u="none" strike="noStrike" kern="1200" cap="small" spc="0" normalizeH="0" baseline="0" noProof="0" dirty="0">
                <a:ln>
                  <a:noFill/>
                </a:ln>
                <a:uLnTx/>
                <a:uFillTx/>
              </a:rPr>
            </a:br>
            <a:r>
              <a:rPr kumimoji="0" lang="en-US" sz="1400" b="1" i="0" u="none" strike="noStrike" kern="1200" cap="small" spc="0" normalizeH="0" baseline="0" noProof="0" dirty="0">
                <a:ln>
                  <a:noFill/>
                </a:ln>
                <a:uLnTx/>
                <a:uFillTx/>
              </a:rPr>
              <a:t>Source: U.S. Energy Information Administration</a:t>
            </a:r>
            <a:endParaRPr lang="en-US" dirty="0"/>
          </a:p>
        </p:txBody>
      </p:sp>
      <p:pic>
        <p:nvPicPr>
          <p:cNvPr id="5" name="Picture 4">
            <a:extLst>
              <a:ext uri="{FF2B5EF4-FFF2-40B4-BE49-F238E27FC236}">
                <a16:creationId xmlns:a16="http://schemas.microsoft.com/office/drawing/2014/main" id="{BF67FCAD-3441-0042-FBE2-C2E71B7B1352}"/>
              </a:ext>
            </a:extLst>
          </p:cNvPr>
          <p:cNvPicPr>
            <a:picLocks noChangeAspect="1"/>
          </p:cNvPicPr>
          <p:nvPr/>
        </p:nvPicPr>
        <p:blipFill>
          <a:blip r:embed="rId4"/>
          <a:stretch>
            <a:fillRect/>
          </a:stretch>
        </p:blipFill>
        <p:spPr>
          <a:xfrm>
            <a:off x="10935789" y="2999976"/>
            <a:ext cx="1168652" cy="1145511"/>
          </a:xfrm>
          <a:prstGeom prst="rect">
            <a:avLst/>
          </a:prstGeom>
        </p:spPr>
      </p:pic>
      <p:sp>
        <p:nvSpPr>
          <p:cNvPr id="6" name="Slide Number Placeholder 3">
            <a:extLst>
              <a:ext uri="{FF2B5EF4-FFF2-40B4-BE49-F238E27FC236}">
                <a16:creationId xmlns:a16="http://schemas.microsoft.com/office/drawing/2014/main" id="{562DD2B1-BD98-B4B8-42F2-E7D90568F108}"/>
              </a:ext>
            </a:extLst>
          </p:cNvPr>
          <p:cNvSpPr>
            <a:spLocks noGrp="1"/>
          </p:cNvSpPr>
          <p:nvPr>
            <p:ph type="sldNum" sz="quarter" idx="12"/>
          </p:nvPr>
        </p:nvSpPr>
        <p:spPr>
          <a:xfrm>
            <a:off x="0" y="1272222"/>
            <a:ext cx="711200" cy="244476"/>
          </a:xfrm>
        </p:spPr>
        <p:txBody>
          <a:bodyPr vert="horz" anchor="ctr" anchorCtr="0">
            <a:normAutofit fontScale="85000" lnSpcReduction="20000"/>
          </a:bodyPr>
          <a:lstStyle/>
          <a:p>
            <a:fld id="{395BCCDF-7E0A-4357-9D12-259F8FD7FFD8}" type="slidenum">
              <a:rPr lang="en-US"/>
              <a:pPr/>
              <a:t>10</a:t>
            </a:fld>
            <a:endParaRPr lang="en-US" dirty="0"/>
          </a:p>
        </p:txBody>
      </p:sp>
    </p:spTree>
    <p:extLst>
      <p:ext uri="{BB962C8B-B14F-4D97-AF65-F5344CB8AC3E}">
        <p14:creationId xmlns:p14="http://schemas.microsoft.com/office/powerpoint/2010/main" val="2217197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7C4A2-C521-E489-05BC-5A8FBFB23D49}"/>
              </a:ext>
            </a:extLst>
          </p:cNvPr>
          <p:cNvSpPr>
            <a:spLocks noGrp="1"/>
          </p:cNvSpPr>
          <p:nvPr>
            <p:ph type="title"/>
          </p:nvPr>
        </p:nvSpPr>
        <p:spPr>
          <a:xfrm>
            <a:off x="2338388" y="1719263"/>
            <a:ext cx="7515225" cy="3419475"/>
          </a:xfrm>
        </p:spPr>
        <p:txBody>
          <a:bodyPr>
            <a:normAutofit fontScale="90000"/>
          </a:bodyPr>
          <a:lstStyle/>
          <a:p>
            <a:r>
              <a:rPr lang="en-US" sz="11500" dirty="0"/>
              <a:t>QUESTIONS?</a:t>
            </a:r>
          </a:p>
        </p:txBody>
      </p:sp>
      <p:sp>
        <p:nvSpPr>
          <p:cNvPr id="3" name="Slide Number Placeholder 2">
            <a:extLst>
              <a:ext uri="{FF2B5EF4-FFF2-40B4-BE49-F238E27FC236}">
                <a16:creationId xmlns:a16="http://schemas.microsoft.com/office/drawing/2014/main" id="{C5B8635B-3D16-904B-779A-BF84E1166FC1}"/>
              </a:ext>
            </a:extLst>
          </p:cNvPr>
          <p:cNvSpPr>
            <a:spLocks noGrp="1"/>
          </p:cNvSpPr>
          <p:nvPr>
            <p:ph type="sldNum" sz="quarter" idx="12"/>
          </p:nvPr>
        </p:nvSpPr>
        <p:spPr/>
        <p:txBody>
          <a:bodyPr>
            <a:normAutofit fontScale="85000" lnSpcReduction="20000"/>
          </a:bodyPr>
          <a:lstStyle/>
          <a:p>
            <a:fld id="{395BCCDF-7E0A-4357-9D12-259F8FD7FFD8}" type="slidenum">
              <a:rPr lang="en-US" smtClean="0"/>
              <a:t>11</a:t>
            </a:fld>
            <a:endParaRPr lang="en-US"/>
          </a:p>
        </p:txBody>
      </p:sp>
    </p:spTree>
    <p:extLst>
      <p:ext uri="{BB962C8B-B14F-4D97-AF65-F5344CB8AC3E}">
        <p14:creationId xmlns:p14="http://schemas.microsoft.com/office/powerpoint/2010/main" val="1807808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AC62879-999C-FCFD-34F2-2978D7FE046C}"/>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8B47EDAB-CDF8-0AF8-A957-457E15487D46}"/>
              </a:ext>
            </a:extLst>
          </p:cNvPr>
          <p:cNvSpPr txBox="1">
            <a:spLocks/>
          </p:cNvSpPr>
          <p:nvPr/>
        </p:nvSpPr>
        <p:spPr>
          <a:xfrm>
            <a:off x="566530" y="57149"/>
            <a:ext cx="11648663" cy="1200356"/>
          </a:xfrm>
          <a:prstGeom prst="rect">
            <a:avLst/>
          </a:prstGeom>
        </p:spPr>
        <p:txBody>
          <a:bodyPr vert="horz" anchor="ctr">
            <a:normAutofit fontScale="97500"/>
          </a:bodyPr>
          <a:lstStyle>
            <a:lvl1pPr algn="l" rtl="0" eaLnBrk="1" latinLnBrk="0" hangingPunct="1">
              <a:spcBef>
                <a:spcPct val="0"/>
              </a:spcBef>
              <a:buNone/>
              <a:defRPr kumimoji="0" sz="44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1F497D"/>
                </a:solidFill>
                <a:effectLst/>
                <a:uLnTx/>
                <a:uFillTx/>
                <a:latin typeface="Tw Cen MT"/>
                <a:ea typeface="+mj-ea"/>
                <a:cs typeface="+mj-cs"/>
              </a:rPr>
              <a:t>June 2026 Forecast Scenario 2</a:t>
            </a:r>
          </a:p>
          <a:p>
            <a:pPr lvl="0">
              <a:defRPr/>
            </a:pPr>
            <a:r>
              <a:rPr lang="en-US" sz="1800" b="1" u="sng" dirty="0">
                <a:solidFill>
                  <a:srgbClr val="1F497D"/>
                </a:solidFill>
              </a:rPr>
              <a:t>With</a:t>
            </a:r>
            <a:r>
              <a:rPr lang="en-US" sz="1800" dirty="0">
                <a:solidFill>
                  <a:srgbClr val="1F497D"/>
                </a:solidFill>
              </a:rPr>
              <a:t> estimated Preliminary Injunction impacts**</a:t>
            </a:r>
          </a:p>
        </p:txBody>
      </p:sp>
      <p:sp>
        <p:nvSpPr>
          <p:cNvPr id="4" name="Slide Number Placeholder 3">
            <a:extLst>
              <a:ext uri="{FF2B5EF4-FFF2-40B4-BE49-F238E27FC236}">
                <a16:creationId xmlns:a16="http://schemas.microsoft.com/office/drawing/2014/main" id="{82036ACC-EE5C-51C3-DD54-FFCEE309AA9A}"/>
              </a:ext>
            </a:extLst>
          </p:cNvPr>
          <p:cNvSpPr>
            <a:spLocks noGrp="1"/>
          </p:cNvSpPr>
          <p:nvPr>
            <p:ph type="sldNum" sz="quarter" idx="12"/>
          </p:nvPr>
        </p:nvSpPr>
        <p:spPr/>
        <p:txBody>
          <a:bodyPr vert="horz" anchor="ctr" anchorCtr="0">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3" name="TextBox 2">
            <a:extLst>
              <a:ext uri="{FF2B5EF4-FFF2-40B4-BE49-F238E27FC236}">
                <a16:creationId xmlns:a16="http://schemas.microsoft.com/office/drawing/2014/main" id="{3FBBB191-5D92-15DE-F045-C838918B44BE}"/>
              </a:ext>
            </a:extLst>
          </p:cNvPr>
          <p:cNvSpPr txBox="1"/>
          <p:nvPr/>
        </p:nvSpPr>
        <p:spPr>
          <a:xfrm>
            <a:off x="8738909" y="93028"/>
            <a:ext cx="345309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BPA Assumptions: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BP-26: 9% Power &amp; 20%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BP-29:  7% Power &amp; 15%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BP-31:  5% Power &amp; 10% Transmission</a:t>
            </a:r>
          </a:p>
        </p:txBody>
      </p:sp>
      <p:graphicFrame>
        <p:nvGraphicFramePr>
          <p:cNvPr id="2" name="Table 1">
            <a:extLst>
              <a:ext uri="{FF2B5EF4-FFF2-40B4-BE49-F238E27FC236}">
                <a16:creationId xmlns:a16="http://schemas.microsoft.com/office/drawing/2014/main" id="{5F025D7F-B54C-693A-156C-768A2462F3F7}"/>
              </a:ext>
            </a:extLst>
          </p:cNvPr>
          <p:cNvGraphicFramePr>
            <a:graphicFrameLocks noGrp="1"/>
          </p:cNvGraphicFramePr>
          <p:nvPr/>
        </p:nvGraphicFramePr>
        <p:xfrm>
          <a:off x="1011957" y="1756506"/>
          <a:ext cx="9598515" cy="3718560"/>
        </p:xfrm>
        <a:graphic>
          <a:graphicData uri="http://schemas.openxmlformats.org/drawingml/2006/table">
            <a:tbl>
              <a:tblPr firstRow="1" bandRow="1">
                <a:tableStyleId>{5C22544A-7EE6-4342-B048-85BDC9FD1C3A}</a:tableStyleId>
              </a:tblPr>
              <a:tblGrid>
                <a:gridCol w="919826">
                  <a:extLst>
                    <a:ext uri="{9D8B030D-6E8A-4147-A177-3AD203B41FA5}">
                      <a16:colId xmlns:a16="http://schemas.microsoft.com/office/drawing/2014/main" val="20000"/>
                    </a:ext>
                  </a:extLst>
                </a:gridCol>
                <a:gridCol w="3010218">
                  <a:extLst>
                    <a:ext uri="{9D8B030D-6E8A-4147-A177-3AD203B41FA5}">
                      <a16:colId xmlns:a16="http://schemas.microsoft.com/office/drawing/2014/main" val="20001"/>
                    </a:ext>
                  </a:extLst>
                </a:gridCol>
                <a:gridCol w="984614">
                  <a:extLst>
                    <a:ext uri="{9D8B030D-6E8A-4147-A177-3AD203B41FA5}">
                      <a16:colId xmlns:a16="http://schemas.microsoft.com/office/drawing/2014/main" val="20005"/>
                    </a:ext>
                  </a:extLst>
                </a:gridCol>
                <a:gridCol w="959167">
                  <a:extLst>
                    <a:ext uri="{9D8B030D-6E8A-4147-A177-3AD203B41FA5}">
                      <a16:colId xmlns:a16="http://schemas.microsoft.com/office/drawing/2014/main" val="20006"/>
                    </a:ext>
                  </a:extLst>
                </a:gridCol>
                <a:gridCol w="990817">
                  <a:extLst>
                    <a:ext uri="{9D8B030D-6E8A-4147-A177-3AD203B41FA5}">
                      <a16:colId xmlns:a16="http://schemas.microsoft.com/office/drawing/2014/main" val="598694802"/>
                    </a:ext>
                  </a:extLst>
                </a:gridCol>
                <a:gridCol w="911291">
                  <a:extLst>
                    <a:ext uri="{9D8B030D-6E8A-4147-A177-3AD203B41FA5}">
                      <a16:colId xmlns:a16="http://schemas.microsoft.com/office/drawing/2014/main" val="1991819985"/>
                    </a:ext>
                  </a:extLst>
                </a:gridCol>
                <a:gridCol w="911291">
                  <a:extLst>
                    <a:ext uri="{9D8B030D-6E8A-4147-A177-3AD203B41FA5}">
                      <a16:colId xmlns:a16="http://schemas.microsoft.com/office/drawing/2014/main" val="832492891"/>
                    </a:ext>
                  </a:extLst>
                </a:gridCol>
                <a:gridCol w="911291">
                  <a:extLst>
                    <a:ext uri="{9D8B030D-6E8A-4147-A177-3AD203B41FA5}">
                      <a16:colId xmlns:a16="http://schemas.microsoft.com/office/drawing/2014/main" val="3794185671"/>
                    </a:ext>
                  </a:extLst>
                </a:gridCol>
              </a:tblGrid>
              <a:tr h="495744">
                <a:tc gridSpan="2">
                  <a:txBody>
                    <a:bodyPr/>
                    <a:lstStyle/>
                    <a:p>
                      <a:pPr algn="ctr"/>
                      <a:r>
                        <a:rPr lang="en-US" dirty="0">
                          <a:latin typeface="Candara" panose="020E0502030303020204" pitchFamily="34" charset="0"/>
                        </a:rPr>
                        <a:t>Description</a:t>
                      </a:r>
                      <a:endParaRPr lang="en-US" sz="1200" dirty="0">
                        <a:latin typeface="Candara" panose="020E0502030303020204" pitchFamily="34" charset="0"/>
                      </a:endParaRPr>
                    </a:p>
                  </a:txBody>
                  <a:tcPr anchor="ctr"/>
                </a:tc>
                <a:tc hMerge="1">
                  <a:txBody>
                    <a:bodyPr/>
                    <a:lstStyle/>
                    <a:p>
                      <a:pPr algn="ctr"/>
                      <a:endParaRPr lang="en-US" sz="1200" dirty="0"/>
                    </a:p>
                  </a:txBody>
                  <a:tcPr anchor="ctr">
                    <a:solidFill>
                      <a:schemeClr val="tx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Actual</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2026</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2027</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2028</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2029</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rPr>
                        <a:t>2030</a:t>
                      </a:r>
                    </a:p>
                  </a:txBody>
                  <a:tcPr anchor="ctr"/>
                </a:tc>
                <a:extLst>
                  <a:ext uri="{0D108BD9-81ED-4DB2-BD59-A6C34878D82A}">
                    <a16:rowId xmlns:a16="http://schemas.microsoft.com/office/drawing/2014/main" val="10000"/>
                  </a:ext>
                </a:extLst>
              </a:tr>
              <a:tr h="495744">
                <a:tc row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ndara" panose="020E0502030303020204" pitchFamily="34" charset="0"/>
                        </a:rPr>
                        <a:t>Jun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ndara" panose="020E0502030303020204" pitchFamily="34" charset="0"/>
                        </a:rPr>
                        <a:t>2026</a:t>
                      </a:r>
                    </a:p>
                  </a:txBody>
                  <a:tcPr anchor="ctr"/>
                </a:tc>
                <a:tc>
                  <a:txBody>
                    <a:bodyPr/>
                    <a:lstStyle/>
                    <a:p>
                      <a:r>
                        <a:rPr lang="en-US" sz="1600" dirty="0">
                          <a:latin typeface="Candara" panose="020E0502030303020204" pitchFamily="34" charset="0"/>
                        </a:rPr>
                        <a:t>Projected</a:t>
                      </a:r>
                      <a:r>
                        <a:rPr lang="en-US" sz="1600" baseline="0" dirty="0">
                          <a:latin typeface="Candara" panose="020E0502030303020204" pitchFamily="34" charset="0"/>
                        </a:rPr>
                        <a:t> Rate Increase*</a:t>
                      </a:r>
                      <a:endParaRPr lang="en-US" sz="1600" dirty="0">
                        <a:latin typeface="Candara" panose="020E0502030303020204" pitchFamily="34" charset="0"/>
                      </a:endParaRPr>
                    </a:p>
                  </a:txBody>
                  <a:tcPr anchor="ctr"/>
                </a:tc>
                <a:tc>
                  <a:txBody>
                    <a:bodyPr/>
                    <a:lstStyle/>
                    <a:p>
                      <a:pPr algn="ctr"/>
                      <a:r>
                        <a:rPr lang="en-US" sz="1600" dirty="0">
                          <a:latin typeface="Candara" panose="020E0502030303020204" pitchFamily="34" charset="0"/>
                        </a:rPr>
                        <a:t>Apr 1 </a:t>
                      </a:r>
                    </a:p>
                    <a:p>
                      <a:pPr algn="ctr"/>
                      <a:r>
                        <a:rPr lang="en-US" sz="1600" b="1" dirty="0">
                          <a:solidFill>
                            <a:srgbClr val="1F497D"/>
                          </a:solidFill>
                          <a:latin typeface="Candara" panose="020E0502030303020204" pitchFamily="34" charset="0"/>
                        </a:rPr>
                        <a:t>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6.0%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t>
                      </a:r>
                      <a:endPar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endParaRPr>
                    </a:p>
                  </a:txBody>
                  <a:tcPr anchor="ctr"/>
                </a:tc>
                <a:extLst>
                  <a:ext uri="{0D108BD9-81ED-4DB2-BD59-A6C34878D82A}">
                    <a16:rowId xmlns:a16="http://schemas.microsoft.com/office/drawing/2014/main" val="10001"/>
                  </a:ext>
                </a:extLst>
              </a:tr>
              <a:tr h="313101">
                <a:tc vMerge="1">
                  <a:txBody>
                    <a:bodyPr/>
                    <a:lstStyle/>
                    <a:p>
                      <a:endParaRPr lang="en-US" dirty="0"/>
                    </a:p>
                  </a:txBody>
                  <a:tcPr/>
                </a:tc>
                <a:tc>
                  <a:txBody>
                    <a:bodyPr/>
                    <a:lstStyle/>
                    <a:p>
                      <a:r>
                        <a:rPr lang="en-US" sz="1600" dirty="0">
                          <a:latin typeface="Candara" panose="020E0502030303020204" pitchFamily="34" charset="0"/>
                        </a:rPr>
                        <a:t>Unrestricted </a:t>
                      </a:r>
                      <a:r>
                        <a:rPr lang="en-US" sz="1600" dirty="0" err="1">
                          <a:latin typeface="Candara" panose="020E0502030303020204" pitchFamily="34" charset="0"/>
                        </a:rPr>
                        <a:t>DCOH</a:t>
                      </a:r>
                      <a:endParaRPr lang="en-US" sz="1600" dirty="0">
                        <a:latin typeface="Candara" panose="020E0502030303020204" pitchFamily="34" charset="0"/>
                      </a:endParaRPr>
                    </a:p>
                  </a:txBody>
                  <a:tcPr/>
                </a:tc>
                <a:tc>
                  <a:txBody>
                    <a:bodyPr/>
                    <a:lstStyle/>
                    <a:p>
                      <a:pPr algn="ctr"/>
                      <a:r>
                        <a:rPr lang="en-US" b="0" dirty="0">
                          <a:solidFill>
                            <a:schemeClr val="tx1"/>
                          </a:solidFill>
                          <a:latin typeface="Candara" panose="020E0502030303020204" pitchFamily="34" charset="0"/>
                        </a:rPr>
                        <a:t>143</a:t>
                      </a:r>
                    </a:p>
                  </a:txBody>
                  <a:tcPr/>
                </a:tc>
                <a:tc>
                  <a:txBody>
                    <a:bodyPr/>
                    <a:lstStyle/>
                    <a:p>
                      <a:pPr algn="ctr"/>
                      <a:r>
                        <a:rPr lang="en-US" b="0" dirty="0">
                          <a:solidFill>
                            <a:schemeClr val="tx1"/>
                          </a:solidFill>
                          <a:latin typeface="Candara" panose="020E0502030303020204" pitchFamily="34" charset="0"/>
                        </a:rPr>
                        <a:t>116</a:t>
                      </a:r>
                    </a:p>
                  </a:txBody>
                  <a:tcPr/>
                </a:tc>
                <a:tc>
                  <a:txBody>
                    <a:bodyPr/>
                    <a:lstStyle/>
                    <a:p>
                      <a:pPr algn="ctr"/>
                      <a:r>
                        <a:rPr lang="en-US" b="0" dirty="0">
                          <a:solidFill>
                            <a:schemeClr val="tx1"/>
                          </a:solidFill>
                          <a:latin typeface="Candara" panose="020E0502030303020204" pitchFamily="34" charset="0"/>
                        </a:rPr>
                        <a:t>137</a:t>
                      </a:r>
                    </a:p>
                  </a:txBody>
                  <a:tcPr/>
                </a:tc>
                <a:tc>
                  <a:txBody>
                    <a:bodyPr/>
                    <a:lstStyle/>
                    <a:p>
                      <a:pPr algn="ctr"/>
                      <a:r>
                        <a:rPr lang="en-US" b="0" dirty="0">
                          <a:solidFill>
                            <a:schemeClr val="tx1"/>
                          </a:solidFill>
                          <a:latin typeface="Candara" panose="020E0502030303020204" pitchFamily="34" charset="0"/>
                        </a:rPr>
                        <a:t>124</a:t>
                      </a:r>
                    </a:p>
                  </a:txBody>
                  <a:tcPr/>
                </a:tc>
                <a:tc>
                  <a:txBody>
                    <a:bodyPr/>
                    <a:lstStyle/>
                    <a:p>
                      <a:pPr algn="ctr"/>
                      <a:r>
                        <a:rPr lang="en-US" b="0" dirty="0">
                          <a:solidFill>
                            <a:schemeClr val="tx1"/>
                          </a:solidFill>
                          <a:latin typeface="Candara" panose="020E0502030303020204" pitchFamily="34" charset="0"/>
                        </a:rPr>
                        <a:t>115</a:t>
                      </a:r>
                    </a:p>
                  </a:txBody>
                  <a:tcPr/>
                </a:tc>
                <a:tc>
                  <a:txBody>
                    <a:bodyPr/>
                    <a:lstStyle/>
                    <a:p>
                      <a:pPr algn="ctr"/>
                      <a:r>
                        <a:rPr lang="en-US" b="0" dirty="0">
                          <a:solidFill>
                            <a:schemeClr val="tx1"/>
                          </a:solidFill>
                          <a:latin typeface="Candara" panose="020E0502030303020204" pitchFamily="34" charset="0"/>
                        </a:rPr>
                        <a:t>103</a:t>
                      </a:r>
                    </a:p>
                  </a:txBody>
                  <a:tcPr/>
                </a:tc>
                <a:extLst>
                  <a:ext uri="{0D108BD9-81ED-4DB2-BD59-A6C34878D82A}">
                    <a16:rowId xmlns:a16="http://schemas.microsoft.com/office/drawing/2014/main" val="10002"/>
                  </a:ext>
                </a:extLst>
              </a:tr>
              <a:tr h="313101">
                <a:tc vMerge="1">
                  <a:txBody>
                    <a:bodyPr/>
                    <a:lstStyle/>
                    <a:p>
                      <a:endParaRPr lang="en-US"/>
                    </a:p>
                  </a:txBody>
                  <a:tcPr/>
                </a:tc>
                <a:tc>
                  <a:txBody>
                    <a:bodyPr/>
                    <a:lstStyle/>
                    <a:p>
                      <a:r>
                        <a:rPr lang="en-US" sz="1600" dirty="0">
                          <a:latin typeface="Candara" panose="020E0502030303020204" pitchFamily="34" charset="0"/>
                        </a:rPr>
                        <a:t>Construction Account </a:t>
                      </a:r>
                      <a:r>
                        <a:rPr lang="en-US" sz="1600" dirty="0" err="1">
                          <a:latin typeface="Candara" panose="020E0502030303020204" pitchFamily="34" charset="0"/>
                        </a:rPr>
                        <a:t>DCOH</a:t>
                      </a:r>
                      <a:endParaRPr lang="en-US" sz="1600" dirty="0">
                        <a:latin typeface="Candara" panose="020E0502030303020204" pitchFamily="34" charset="0"/>
                      </a:endParaRP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59</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extLst>
                  <a:ext uri="{0D108BD9-81ED-4DB2-BD59-A6C34878D82A}">
                    <a16:rowId xmlns:a16="http://schemas.microsoft.com/office/drawing/2014/main" val="3909608264"/>
                  </a:ext>
                </a:extLst>
              </a:tr>
              <a:tr h="313101">
                <a:tc vMerge="1">
                  <a:txBody>
                    <a:bodyPr/>
                    <a:lstStyle/>
                    <a:p>
                      <a:pPr algn="ctr"/>
                      <a:endParaRPr lang="en-US" dirty="0"/>
                    </a:p>
                  </a:txBody>
                  <a:tcPr anchor="ctr">
                    <a:solidFill>
                      <a:schemeClr val="accent3">
                        <a:lumMod val="40000"/>
                        <a:lumOff val="60000"/>
                      </a:schemeClr>
                    </a:solidFill>
                  </a:tcPr>
                </a:tc>
                <a:tc>
                  <a:txBody>
                    <a:bodyPr/>
                    <a:lstStyle/>
                    <a:p>
                      <a:r>
                        <a:rPr lang="en-US" sz="1600" dirty="0">
                          <a:latin typeface="Candara" panose="020E0502030303020204" pitchFamily="34" charset="0"/>
                        </a:rPr>
                        <a:t>Net Income</a:t>
                      </a:r>
                    </a:p>
                  </a:txBody>
                  <a:tcPr/>
                </a:tc>
                <a:tc>
                  <a:txBody>
                    <a:bodyPr/>
                    <a:lstStyle/>
                    <a:p>
                      <a:pPr marL="0" algn="ctr" defTabSz="914400" rtl="0" eaLnBrk="1" latinLnBrk="0" hangingPunct="1"/>
                      <a:r>
                        <a:rPr lang="en-US" sz="1800" kern="1200" dirty="0">
                          <a:latin typeface="Candara" panose="020E0502030303020204" pitchFamily="34" charset="0"/>
                        </a:rPr>
                        <a:t>$15.0M</a:t>
                      </a:r>
                      <a:endParaRPr lang="en-US" sz="1800" kern="1200" dirty="0">
                        <a:solidFill>
                          <a:schemeClr val="dk1"/>
                        </a:solidFill>
                        <a:latin typeface="Candara" panose="020E0502030303020204" pitchFamily="34" charset="0"/>
                        <a:ea typeface="+mn-ea"/>
                        <a:cs typeface="+mn-cs"/>
                      </a:endParaRPr>
                    </a:p>
                  </a:txBody>
                  <a:tcPr/>
                </a:tc>
                <a:tc>
                  <a:txBody>
                    <a:bodyPr/>
                    <a:lstStyle/>
                    <a:p>
                      <a:pPr marL="0" algn="ctr" defTabSz="914400" rtl="0" eaLnBrk="1" latinLnBrk="0" hangingPunct="1"/>
                      <a:r>
                        <a:rPr lang="en-US" sz="1800" kern="1200" dirty="0">
                          <a:latin typeface="Candara" panose="020E0502030303020204" pitchFamily="34" charset="0"/>
                        </a:rPr>
                        <a:t>$6.3M</a:t>
                      </a:r>
                      <a:endParaRPr lang="en-US" sz="1800" kern="1200" dirty="0">
                        <a:solidFill>
                          <a:schemeClr val="dk1"/>
                        </a:solidFill>
                        <a:latin typeface="Candara" panose="020E0502030303020204" pitchFamily="34" charset="0"/>
                        <a:ea typeface="+mn-ea"/>
                        <a:cs typeface="+mn-cs"/>
                      </a:endParaRP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$5.0M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$9.1M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$11.0M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$9.5M</a:t>
                      </a:r>
                    </a:p>
                  </a:txBody>
                  <a:tcPr/>
                </a:tc>
                <a:extLst>
                  <a:ext uri="{0D108BD9-81ED-4DB2-BD59-A6C34878D82A}">
                    <a16:rowId xmlns:a16="http://schemas.microsoft.com/office/drawing/2014/main" val="10003"/>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ndara" panose="020E0502030303020204" pitchFamily="34" charset="0"/>
                      </a:endParaRPr>
                    </a:p>
                  </a:txBody>
                  <a:tcPr anchor="ctr"/>
                </a:tc>
                <a:tc>
                  <a:txBody>
                    <a:bodyPr/>
                    <a:lstStyle/>
                    <a:p>
                      <a:r>
                        <a:rPr lang="en-US" sz="1600" dirty="0">
                          <a:latin typeface="Candara" panose="020E0502030303020204" pitchFamily="34" charset="0"/>
                        </a:rPr>
                        <a:t>Total Unrestricted Reserves</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$49.4M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$42.2M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$53.7M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$49.1M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$46.4M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$42.4M</a:t>
                      </a:r>
                    </a:p>
                  </a:txBody>
                  <a:tcPr/>
                </a:tc>
                <a:extLst>
                  <a:ext uri="{0D108BD9-81ED-4DB2-BD59-A6C34878D82A}">
                    <a16:rowId xmlns:a16="http://schemas.microsoft.com/office/drawing/2014/main" val="816257405"/>
                  </a:ext>
                </a:extLst>
              </a:tr>
              <a:tr h="313101">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Construction Account Reserves</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$22.2M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extLst>
                  <a:ext uri="{0D108BD9-81ED-4DB2-BD59-A6C34878D82A}">
                    <a16:rowId xmlns:a16="http://schemas.microsoft.com/office/drawing/2014/main" val="1558780000"/>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ndara" panose="020E05020303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Debt to Capitalization (38% Max)</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26%</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32%</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31%</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27%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25%</a:t>
                      </a:r>
                    </a:p>
                  </a:txBody>
                  <a:tcPr/>
                </a:tc>
                <a:extLst>
                  <a:ext uri="{0D108BD9-81ED-4DB2-BD59-A6C34878D82A}">
                    <a16:rowId xmlns:a16="http://schemas.microsoft.com/office/drawing/2014/main" val="2831114960"/>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ndara" panose="020E05020303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Average Residential Monthly Bill</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$121</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$124</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$132</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$135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$139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$139</a:t>
                      </a:r>
                    </a:p>
                  </a:txBody>
                  <a:tcPr/>
                </a:tc>
                <a:extLst>
                  <a:ext uri="{0D108BD9-81ED-4DB2-BD59-A6C34878D82A}">
                    <a16:rowId xmlns:a16="http://schemas.microsoft.com/office/drawing/2014/main" val="1187360647"/>
                  </a:ext>
                </a:extLst>
              </a:tr>
            </a:tbl>
          </a:graphicData>
        </a:graphic>
      </p:graphicFrame>
      <p:sp>
        <p:nvSpPr>
          <p:cNvPr id="6" name="TextBox 5">
            <a:extLst>
              <a:ext uri="{FF2B5EF4-FFF2-40B4-BE49-F238E27FC236}">
                <a16:creationId xmlns:a16="http://schemas.microsoft.com/office/drawing/2014/main" id="{5120F4B4-6461-5BF0-3015-EEA4427C430D}"/>
              </a:ext>
            </a:extLst>
          </p:cNvPr>
          <p:cNvSpPr txBox="1"/>
          <p:nvPr/>
        </p:nvSpPr>
        <p:spPr>
          <a:xfrm>
            <a:off x="9190299" y="6198824"/>
            <a:ext cx="2601538" cy="369332"/>
          </a:xfrm>
          <a:prstGeom prst="rect">
            <a:avLst/>
          </a:prstGeom>
          <a:noFill/>
          <a:ln w="38100">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$32M Bond issue in 2026</a:t>
            </a:r>
          </a:p>
        </p:txBody>
      </p:sp>
      <p:sp>
        <p:nvSpPr>
          <p:cNvPr id="11" name="Rectangle 10">
            <a:extLst>
              <a:ext uri="{FF2B5EF4-FFF2-40B4-BE49-F238E27FC236}">
                <a16:creationId xmlns:a16="http://schemas.microsoft.com/office/drawing/2014/main" id="{BAB8708D-DBB2-732B-F7E7-77400AB8EF12}"/>
              </a:ext>
            </a:extLst>
          </p:cNvPr>
          <p:cNvSpPr/>
          <p:nvPr/>
        </p:nvSpPr>
        <p:spPr>
          <a:xfrm>
            <a:off x="5893588" y="1767016"/>
            <a:ext cx="1017231" cy="558231"/>
          </a:xfrm>
          <a:prstGeom prst="rect">
            <a:avLst/>
          </a:prstGeom>
          <a:noFill/>
          <a:ln w="60325">
            <a:solidFill>
              <a:srgbClr val="5092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5" name="Rectangle 4">
            <a:extLst>
              <a:ext uri="{FF2B5EF4-FFF2-40B4-BE49-F238E27FC236}">
                <a16:creationId xmlns:a16="http://schemas.microsoft.com/office/drawing/2014/main" id="{9B7725CC-E2C4-3E4D-B2BF-388BC1F963DA}"/>
              </a:ext>
            </a:extLst>
          </p:cNvPr>
          <p:cNvSpPr/>
          <p:nvPr/>
        </p:nvSpPr>
        <p:spPr>
          <a:xfrm>
            <a:off x="5893588" y="2335450"/>
            <a:ext cx="1017231" cy="558231"/>
          </a:xfrm>
          <a:prstGeom prst="rect">
            <a:avLst/>
          </a:prstGeom>
          <a:noFill/>
          <a:ln w="603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cxnSp>
        <p:nvCxnSpPr>
          <p:cNvPr id="10" name="Connector: Elbow 9">
            <a:extLst>
              <a:ext uri="{FF2B5EF4-FFF2-40B4-BE49-F238E27FC236}">
                <a16:creationId xmlns:a16="http://schemas.microsoft.com/office/drawing/2014/main" id="{3A5EB175-67DC-C9A2-74DB-5A8D202BD544}"/>
              </a:ext>
            </a:extLst>
          </p:cNvPr>
          <p:cNvCxnSpPr>
            <a:cxnSpLocks/>
          </p:cNvCxnSpPr>
          <p:nvPr/>
        </p:nvCxnSpPr>
        <p:spPr>
          <a:xfrm>
            <a:off x="6920547" y="1758255"/>
            <a:ext cx="4871290" cy="4610946"/>
          </a:xfrm>
          <a:prstGeom prst="bentConnector3">
            <a:avLst>
              <a:gd name="adj1" fmla="val 104693"/>
            </a:avLst>
          </a:prstGeom>
          <a:ln w="412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ADDC0CE-5130-B5F5-0D67-431B5C164114}"/>
              </a:ext>
            </a:extLst>
          </p:cNvPr>
          <p:cNvSpPr/>
          <p:nvPr/>
        </p:nvSpPr>
        <p:spPr>
          <a:xfrm>
            <a:off x="6920547" y="2341235"/>
            <a:ext cx="2777930" cy="558231"/>
          </a:xfrm>
          <a:prstGeom prst="rect">
            <a:avLst/>
          </a:prstGeom>
          <a:noFill/>
          <a:ln w="60325">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8" name="TextBox 7">
            <a:extLst>
              <a:ext uri="{FF2B5EF4-FFF2-40B4-BE49-F238E27FC236}">
                <a16:creationId xmlns:a16="http://schemas.microsoft.com/office/drawing/2014/main" id="{46F67856-CD70-0329-2673-88D95DF3143C}"/>
              </a:ext>
            </a:extLst>
          </p:cNvPr>
          <p:cNvSpPr txBox="1"/>
          <p:nvPr/>
        </p:nvSpPr>
        <p:spPr>
          <a:xfrm>
            <a:off x="1011958" y="5515599"/>
            <a:ext cx="9598514" cy="430887"/>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LnTx/>
                <a:uFillTx/>
                <a:latin typeface="Tw Cen MT"/>
              </a:defRPr>
            </a:lvl1pPr>
          </a:lstStyle>
          <a:p>
            <a:r>
              <a:rPr lang="en-US" dirty="0"/>
              <a:t>*Average overall rate increase for the District. Rate increases may be allocated differently among rate classes. Rate increase percentages and effective dates require explicit commission approval by resolution prior to implementation. Customer impacts will depend on demand patterns and overall energy use.</a:t>
            </a:r>
          </a:p>
        </p:txBody>
      </p:sp>
      <p:sp>
        <p:nvSpPr>
          <p:cNvPr id="12" name="TextBox 11">
            <a:extLst>
              <a:ext uri="{FF2B5EF4-FFF2-40B4-BE49-F238E27FC236}">
                <a16:creationId xmlns:a16="http://schemas.microsoft.com/office/drawing/2014/main" id="{C8A40066-EBCF-F75B-CD5F-44E746DEEF83}"/>
              </a:ext>
            </a:extLst>
          </p:cNvPr>
          <p:cNvSpPr txBox="1"/>
          <p:nvPr/>
        </p:nvSpPr>
        <p:spPr>
          <a:xfrm>
            <a:off x="1011957" y="5948235"/>
            <a:ext cx="9598514" cy="26161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LnTx/>
                <a:uFillTx/>
                <a:latin typeface="Tw Cen MT"/>
              </a:defRPr>
            </a:lvl1pPr>
          </a:lstStyle>
          <a:p>
            <a:pPr lvl="0">
              <a:spcBef>
                <a:spcPct val="0"/>
              </a:spcBef>
              <a:defRPr/>
            </a:pPr>
            <a:r>
              <a:rPr lang="en-US" dirty="0"/>
              <a:t>**</a:t>
            </a:r>
            <a:r>
              <a:rPr lang="en-US" b="1" dirty="0">
                <a:solidFill>
                  <a:schemeClr val="accent6">
                    <a:lumMod val="75000"/>
                  </a:schemeClr>
                </a:solidFill>
              </a:rPr>
              <a:t>$125M Surcharge (2027 – 2028) &amp; $85M Surcharge (2029 – 2030)</a:t>
            </a:r>
          </a:p>
        </p:txBody>
      </p:sp>
    </p:spTree>
    <p:extLst>
      <p:ext uri="{BB962C8B-B14F-4D97-AF65-F5344CB8AC3E}">
        <p14:creationId xmlns:p14="http://schemas.microsoft.com/office/powerpoint/2010/main" val="180168522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33F533-7390-A1BE-DBE3-282FED937335}"/>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D983EFCA-DDFB-F9D6-581A-F069ECFEE733}"/>
              </a:ext>
            </a:extLst>
          </p:cNvPr>
          <p:cNvSpPr txBox="1">
            <a:spLocks/>
          </p:cNvSpPr>
          <p:nvPr/>
        </p:nvSpPr>
        <p:spPr>
          <a:xfrm>
            <a:off x="247548" y="57149"/>
            <a:ext cx="11648663" cy="1200356"/>
          </a:xfrm>
          <a:prstGeom prst="rect">
            <a:avLst/>
          </a:prstGeom>
        </p:spPr>
        <p:txBody>
          <a:bodyPr vert="horz" anchor="ctr">
            <a:normAutofit fontScale="97500"/>
          </a:bodyPr>
          <a:lstStyle>
            <a:lvl1pPr algn="l" rtl="0" eaLnBrk="1" latinLnBrk="0" hangingPunct="1">
              <a:spcBef>
                <a:spcPct val="0"/>
              </a:spcBef>
              <a:buNone/>
              <a:defRPr kumimoji="0" sz="44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1F497D"/>
                </a:solidFill>
                <a:effectLst/>
                <a:uLnTx/>
                <a:uFillTx/>
                <a:latin typeface="Tw Cen MT"/>
                <a:ea typeface="+mj-ea"/>
                <a:cs typeface="+mj-cs"/>
              </a:rPr>
              <a:t>September 2026 Forecast Scenario 2</a:t>
            </a:r>
          </a:p>
          <a:p>
            <a:pPr lvl="0">
              <a:defRPr/>
            </a:pPr>
            <a:r>
              <a:rPr lang="en-US" sz="1800" b="1" u="sng" dirty="0">
                <a:solidFill>
                  <a:srgbClr val="1F497D"/>
                </a:solidFill>
              </a:rPr>
              <a:t>With</a:t>
            </a:r>
            <a:r>
              <a:rPr lang="en-US" sz="1800" dirty="0">
                <a:solidFill>
                  <a:srgbClr val="1F497D"/>
                </a:solidFill>
              </a:rPr>
              <a:t> estimated Preliminary Injunction impacts**</a:t>
            </a:r>
          </a:p>
        </p:txBody>
      </p:sp>
      <p:sp>
        <p:nvSpPr>
          <p:cNvPr id="4" name="Slide Number Placeholder 3">
            <a:extLst>
              <a:ext uri="{FF2B5EF4-FFF2-40B4-BE49-F238E27FC236}">
                <a16:creationId xmlns:a16="http://schemas.microsoft.com/office/drawing/2014/main" id="{FE525A51-C2ED-6E4C-4774-1D671FB6E604}"/>
              </a:ext>
            </a:extLst>
          </p:cNvPr>
          <p:cNvSpPr>
            <a:spLocks noGrp="1"/>
          </p:cNvSpPr>
          <p:nvPr>
            <p:ph type="sldNum" sz="quarter" idx="12"/>
          </p:nvPr>
        </p:nvSpPr>
        <p:spPr/>
        <p:txBody>
          <a:bodyPr vert="horz" anchor="ctr" anchorCtr="0">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3" name="TextBox 2">
            <a:extLst>
              <a:ext uri="{FF2B5EF4-FFF2-40B4-BE49-F238E27FC236}">
                <a16:creationId xmlns:a16="http://schemas.microsoft.com/office/drawing/2014/main" id="{94E8EB42-82BB-F7B8-C8B5-F11AE018A28B}"/>
              </a:ext>
            </a:extLst>
          </p:cNvPr>
          <p:cNvSpPr txBox="1"/>
          <p:nvPr/>
        </p:nvSpPr>
        <p:spPr>
          <a:xfrm>
            <a:off x="8738909" y="93028"/>
            <a:ext cx="345309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BPA Assumptions: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BP-26: 9% Power &amp; 20%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BP-29:  7% Power &amp; 15%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BP-31:  5% Power &amp; 10% Transmission</a:t>
            </a:r>
          </a:p>
        </p:txBody>
      </p:sp>
      <p:graphicFrame>
        <p:nvGraphicFramePr>
          <p:cNvPr id="2" name="Table 1">
            <a:extLst>
              <a:ext uri="{FF2B5EF4-FFF2-40B4-BE49-F238E27FC236}">
                <a16:creationId xmlns:a16="http://schemas.microsoft.com/office/drawing/2014/main" id="{DDA5FEC5-E7F0-2E5C-7B4C-EE00C7BDE65C}"/>
              </a:ext>
            </a:extLst>
          </p:cNvPr>
          <p:cNvGraphicFramePr>
            <a:graphicFrameLocks noGrp="1"/>
          </p:cNvGraphicFramePr>
          <p:nvPr>
            <p:extLst>
              <p:ext uri="{D42A27DB-BD31-4B8C-83A1-F6EECF244321}">
                <p14:modId xmlns:p14="http://schemas.microsoft.com/office/powerpoint/2010/main" val="703122744"/>
              </p:ext>
            </p:extLst>
          </p:nvPr>
        </p:nvGraphicFramePr>
        <p:xfrm>
          <a:off x="1011957" y="1756506"/>
          <a:ext cx="9598515" cy="3718560"/>
        </p:xfrm>
        <a:graphic>
          <a:graphicData uri="http://schemas.openxmlformats.org/drawingml/2006/table">
            <a:tbl>
              <a:tblPr firstRow="1" bandRow="1">
                <a:tableStyleId>{5C22544A-7EE6-4342-B048-85BDC9FD1C3A}</a:tableStyleId>
              </a:tblPr>
              <a:tblGrid>
                <a:gridCol w="919826">
                  <a:extLst>
                    <a:ext uri="{9D8B030D-6E8A-4147-A177-3AD203B41FA5}">
                      <a16:colId xmlns:a16="http://schemas.microsoft.com/office/drawing/2014/main" val="20000"/>
                    </a:ext>
                  </a:extLst>
                </a:gridCol>
                <a:gridCol w="3010218">
                  <a:extLst>
                    <a:ext uri="{9D8B030D-6E8A-4147-A177-3AD203B41FA5}">
                      <a16:colId xmlns:a16="http://schemas.microsoft.com/office/drawing/2014/main" val="20001"/>
                    </a:ext>
                  </a:extLst>
                </a:gridCol>
                <a:gridCol w="984614">
                  <a:extLst>
                    <a:ext uri="{9D8B030D-6E8A-4147-A177-3AD203B41FA5}">
                      <a16:colId xmlns:a16="http://schemas.microsoft.com/office/drawing/2014/main" val="20005"/>
                    </a:ext>
                  </a:extLst>
                </a:gridCol>
                <a:gridCol w="959167">
                  <a:extLst>
                    <a:ext uri="{9D8B030D-6E8A-4147-A177-3AD203B41FA5}">
                      <a16:colId xmlns:a16="http://schemas.microsoft.com/office/drawing/2014/main" val="20006"/>
                    </a:ext>
                  </a:extLst>
                </a:gridCol>
                <a:gridCol w="990817">
                  <a:extLst>
                    <a:ext uri="{9D8B030D-6E8A-4147-A177-3AD203B41FA5}">
                      <a16:colId xmlns:a16="http://schemas.microsoft.com/office/drawing/2014/main" val="598694802"/>
                    </a:ext>
                  </a:extLst>
                </a:gridCol>
                <a:gridCol w="911291">
                  <a:extLst>
                    <a:ext uri="{9D8B030D-6E8A-4147-A177-3AD203B41FA5}">
                      <a16:colId xmlns:a16="http://schemas.microsoft.com/office/drawing/2014/main" val="1991819985"/>
                    </a:ext>
                  </a:extLst>
                </a:gridCol>
                <a:gridCol w="911291">
                  <a:extLst>
                    <a:ext uri="{9D8B030D-6E8A-4147-A177-3AD203B41FA5}">
                      <a16:colId xmlns:a16="http://schemas.microsoft.com/office/drawing/2014/main" val="832492891"/>
                    </a:ext>
                  </a:extLst>
                </a:gridCol>
                <a:gridCol w="911291">
                  <a:extLst>
                    <a:ext uri="{9D8B030D-6E8A-4147-A177-3AD203B41FA5}">
                      <a16:colId xmlns:a16="http://schemas.microsoft.com/office/drawing/2014/main" val="3794185671"/>
                    </a:ext>
                  </a:extLst>
                </a:gridCol>
              </a:tblGrid>
              <a:tr h="495744">
                <a:tc gridSpan="2">
                  <a:txBody>
                    <a:bodyPr/>
                    <a:lstStyle/>
                    <a:p>
                      <a:pPr algn="ctr"/>
                      <a:r>
                        <a:rPr lang="en-US" dirty="0">
                          <a:latin typeface="Candara" panose="020E0502030303020204" pitchFamily="34" charset="0"/>
                        </a:rPr>
                        <a:t>Description</a:t>
                      </a:r>
                      <a:endParaRPr lang="en-US" sz="1200" dirty="0">
                        <a:latin typeface="Candara" panose="020E0502030303020204" pitchFamily="34" charset="0"/>
                      </a:endParaRPr>
                    </a:p>
                  </a:txBody>
                  <a:tcPr anchor="ctr"/>
                </a:tc>
                <a:tc hMerge="1">
                  <a:txBody>
                    <a:bodyPr/>
                    <a:lstStyle/>
                    <a:p>
                      <a:pPr algn="ctr"/>
                      <a:endParaRPr lang="en-US" sz="1200" dirty="0"/>
                    </a:p>
                  </a:txBody>
                  <a:tcPr anchor="ctr">
                    <a:solidFill>
                      <a:schemeClr val="tx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Actual</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2026</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2027</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2028</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2029</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rPr>
                        <a:t>2030</a:t>
                      </a:r>
                    </a:p>
                  </a:txBody>
                  <a:tcPr anchor="ctr"/>
                </a:tc>
                <a:extLst>
                  <a:ext uri="{0D108BD9-81ED-4DB2-BD59-A6C34878D82A}">
                    <a16:rowId xmlns:a16="http://schemas.microsoft.com/office/drawing/2014/main" val="10000"/>
                  </a:ext>
                </a:extLst>
              </a:tr>
              <a:tr h="495744">
                <a:tc row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ndara" panose="020E0502030303020204" pitchFamily="34" charset="0"/>
                        </a:rPr>
                        <a:t>Sept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ndara" panose="020E0502030303020204" pitchFamily="34" charset="0"/>
                        </a:rPr>
                        <a:t>2026</a:t>
                      </a:r>
                    </a:p>
                  </a:txBody>
                  <a:tcPr anchor="ctr"/>
                </a:tc>
                <a:tc>
                  <a:txBody>
                    <a:bodyPr/>
                    <a:lstStyle/>
                    <a:p>
                      <a:r>
                        <a:rPr lang="en-US" sz="1600" dirty="0">
                          <a:latin typeface="Candara" panose="020E0502030303020204" pitchFamily="34" charset="0"/>
                        </a:rPr>
                        <a:t>Projected</a:t>
                      </a:r>
                      <a:r>
                        <a:rPr lang="en-US" sz="1600" baseline="0" dirty="0">
                          <a:latin typeface="Candara" panose="020E0502030303020204" pitchFamily="34" charset="0"/>
                        </a:rPr>
                        <a:t> Rate Increase*</a:t>
                      </a:r>
                      <a:endParaRPr lang="en-US" sz="1600" dirty="0">
                        <a:latin typeface="Candara" panose="020E0502030303020204" pitchFamily="34" charset="0"/>
                      </a:endParaRPr>
                    </a:p>
                  </a:txBody>
                  <a:tcPr anchor="ctr"/>
                </a:tc>
                <a:tc>
                  <a:txBody>
                    <a:bodyPr/>
                    <a:lstStyle/>
                    <a:p>
                      <a:pPr algn="ctr"/>
                      <a:r>
                        <a:rPr lang="en-US" sz="1600" dirty="0">
                          <a:latin typeface="Candara" panose="020E0502030303020204" pitchFamily="34" charset="0"/>
                        </a:rPr>
                        <a:t>Apr 1 </a:t>
                      </a:r>
                    </a:p>
                    <a:p>
                      <a:pPr algn="ctr"/>
                      <a:r>
                        <a:rPr lang="en-US" sz="1600" b="1" dirty="0">
                          <a:solidFill>
                            <a:srgbClr val="1F497D"/>
                          </a:solidFill>
                          <a:latin typeface="Candara" panose="020E0502030303020204" pitchFamily="34" charset="0"/>
                        </a:rPr>
                        <a:t>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6.0%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t>
                      </a:r>
                      <a:endPar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endParaRPr>
                    </a:p>
                  </a:txBody>
                  <a:tcPr anchor="ctr"/>
                </a:tc>
                <a:extLst>
                  <a:ext uri="{0D108BD9-81ED-4DB2-BD59-A6C34878D82A}">
                    <a16:rowId xmlns:a16="http://schemas.microsoft.com/office/drawing/2014/main" val="10001"/>
                  </a:ext>
                </a:extLst>
              </a:tr>
              <a:tr h="313101">
                <a:tc vMerge="1">
                  <a:txBody>
                    <a:bodyPr/>
                    <a:lstStyle/>
                    <a:p>
                      <a:endParaRPr lang="en-US" dirty="0"/>
                    </a:p>
                  </a:txBody>
                  <a:tcPr/>
                </a:tc>
                <a:tc>
                  <a:txBody>
                    <a:bodyPr/>
                    <a:lstStyle/>
                    <a:p>
                      <a:r>
                        <a:rPr lang="en-US" sz="1600" dirty="0">
                          <a:latin typeface="Candara" panose="020E0502030303020204" pitchFamily="34" charset="0"/>
                        </a:rPr>
                        <a:t>Unrestricted </a:t>
                      </a:r>
                      <a:r>
                        <a:rPr lang="en-US" sz="1600" dirty="0" err="1">
                          <a:latin typeface="Candara" panose="020E0502030303020204" pitchFamily="34" charset="0"/>
                        </a:rPr>
                        <a:t>DCOH</a:t>
                      </a:r>
                      <a:endParaRPr lang="en-US" sz="1600" dirty="0">
                        <a:latin typeface="Candara" panose="020E0502030303020204" pitchFamily="34" charset="0"/>
                      </a:endParaRPr>
                    </a:p>
                  </a:txBody>
                  <a:tcPr/>
                </a:tc>
                <a:tc>
                  <a:txBody>
                    <a:bodyPr/>
                    <a:lstStyle/>
                    <a:p>
                      <a:pPr algn="ctr"/>
                      <a:r>
                        <a:rPr lang="en-US" b="0" dirty="0">
                          <a:solidFill>
                            <a:schemeClr val="tx1"/>
                          </a:solidFill>
                          <a:latin typeface="Candara" panose="020E0502030303020204" pitchFamily="34" charset="0"/>
                        </a:rPr>
                        <a:t>143</a:t>
                      </a:r>
                    </a:p>
                  </a:txBody>
                  <a:tcPr/>
                </a:tc>
                <a:tc>
                  <a:txBody>
                    <a:bodyPr/>
                    <a:lstStyle/>
                    <a:p>
                      <a:pPr algn="ctr"/>
                      <a:r>
                        <a:rPr lang="en-US" b="0" dirty="0">
                          <a:solidFill>
                            <a:schemeClr val="tx1"/>
                          </a:solidFill>
                          <a:latin typeface="Candara" panose="020E0502030303020204" pitchFamily="34" charset="0"/>
                        </a:rPr>
                        <a:t>161</a:t>
                      </a:r>
                    </a:p>
                  </a:txBody>
                  <a:tcPr/>
                </a:tc>
                <a:tc>
                  <a:txBody>
                    <a:bodyPr/>
                    <a:lstStyle/>
                    <a:p>
                      <a:pPr algn="ctr"/>
                      <a:r>
                        <a:rPr lang="en-US" b="0" dirty="0">
                          <a:solidFill>
                            <a:schemeClr val="tx1"/>
                          </a:solidFill>
                          <a:latin typeface="Candara" panose="020E0502030303020204" pitchFamily="34" charset="0"/>
                        </a:rPr>
                        <a:t>134</a:t>
                      </a:r>
                    </a:p>
                  </a:txBody>
                  <a:tcPr/>
                </a:tc>
                <a:tc>
                  <a:txBody>
                    <a:bodyPr/>
                    <a:lstStyle/>
                    <a:p>
                      <a:pPr algn="ctr"/>
                      <a:r>
                        <a:rPr lang="en-US" b="0" dirty="0">
                          <a:solidFill>
                            <a:schemeClr val="tx1"/>
                          </a:solidFill>
                          <a:latin typeface="Candara" panose="020E0502030303020204" pitchFamily="34" charset="0"/>
                        </a:rPr>
                        <a:t>117</a:t>
                      </a:r>
                    </a:p>
                  </a:txBody>
                  <a:tcPr/>
                </a:tc>
                <a:tc>
                  <a:txBody>
                    <a:bodyPr/>
                    <a:lstStyle/>
                    <a:p>
                      <a:pPr algn="ctr"/>
                      <a:r>
                        <a:rPr lang="en-US" b="0" dirty="0">
                          <a:solidFill>
                            <a:schemeClr val="tx1"/>
                          </a:solidFill>
                          <a:latin typeface="Candara" panose="020E0502030303020204" pitchFamily="34" charset="0"/>
                        </a:rPr>
                        <a:t>117</a:t>
                      </a:r>
                    </a:p>
                  </a:txBody>
                  <a:tcPr/>
                </a:tc>
                <a:tc>
                  <a:txBody>
                    <a:bodyPr/>
                    <a:lstStyle/>
                    <a:p>
                      <a:pPr algn="ctr"/>
                      <a:r>
                        <a:rPr lang="en-US" b="0" dirty="0">
                          <a:solidFill>
                            <a:schemeClr val="tx1"/>
                          </a:solidFill>
                          <a:latin typeface="Candara" panose="020E0502030303020204" pitchFamily="34" charset="0"/>
                        </a:rPr>
                        <a:t>107</a:t>
                      </a:r>
                    </a:p>
                  </a:txBody>
                  <a:tcPr/>
                </a:tc>
                <a:extLst>
                  <a:ext uri="{0D108BD9-81ED-4DB2-BD59-A6C34878D82A}">
                    <a16:rowId xmlns:a16="http://schemas.microsoft.com/office/drawing/2014/main" val="10002"/>
                  </a:ext>
                </a:extLst>
              </a:tr>
              <a:tr h="313101">
                <a:tc vMerge="1">
                  <a:txBody>
                    <a:bodyPr/>
                    <a:lstStyle/>
                    <a:p>
                      <a:endParaRPr lang="en-US"/>
                    </a:p>
                  </a:txBody>
                  <a:tcPr/>
                </a:tc>
                <a:tc>
                  <a:txBody>
                    <a:bodyPr/>
                    <a:lstStyle/>
                    <a:p>
                      <a:r>
                        <a:rPr lang="en-US" sz="1600" dirty="0">
                          <a:latin typeface="Candara" panose="020E0502030303020204" pitchFamily="34" charset="0"/>
                        </a:rPr>
                        <a:t>Construction Account </a:t>
                      </a:r>
                      <a:r>
                        <a:rPr lang="en-US" sz="1600" dirty="0" err="1">
                          <a:latin typeface="Candara" panose="020E0502030303020204" pitchFamily="34" charset="0"/>
                        </a:rPr>
                        <a:t>DCOH</a:t>
                      </a:r>
                      <a:endParaRPr lang="en-US" sz="1600" dirty="0">
                        <a:latin typeface="Candara" panose="020E0502030303020204" pitchFamily="34" charset="0"/>
                      </a:endParaRP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27</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extLst>
                  <a:ext uri="{0D108BD9-81ED-4DB2-BD59-A6C34878D82A}">
                    <a16:rowId xmlns:a16="http://schemas.microsoft.com/office/drawing/2014/main" val="3909608264"/>
                  </a:ext>
                </a:extLst>
              </a:tr>
              <a:tr h="313101">
                <a:tc vMerge="1">
                  <a:txBody>
                    <a:bodyPr/>
                    <a:lstStyle/>
                    <a:p>
                      <a:pPr algn="ctr"/>
                      <a:endParaRPr lang="en-US" dirty="0"/>
                    </a:p>
                  </a:txBody>
                  <a:tcPr anchor="ctr">
                    <a:solidFill>
                      <a:schemeClr val="accent3">
                        <a:lumMod val="40000"/>
                        <a:lumOff val="60000"/>
                      </a:schemeClr>
                    </a:solidFill>
                  </a:tcPr>
                </a:tc>
                <a:tc>
                  <a:txBody>
                    <a:bodyPr/>
                    <a:lstStyle/>
                    <a:p>
                      <a:r>
                        <a:rPr lang="en-US" sz="1600" dirty="0">
                          <a:latin typeface="Candara" panose="020E0502030303020204" pitchFamily="34" charset="0"/>
                        </a:rPr>
                        <a:t>Net Income</a:t>
                      </a:r>
                    </a:p>
                  </a:txBody>
                  <a:tcPr/>
                </a:tc>
                <a:tc>
                  <a:txBody>
                    <a:bodyPr/>
                    <a:lstStyle/>
                    <a:p>
                      <a:pPr marL="0" algn="ctr" defTabSz="914400" rtl="0" eaLnBrk="1" latinLnBrk="0" hangingPunct="1"/>
                      <a:r>
                        <a:rPr lang="en-US" sz="1800" kern="1200" dirty="0">
                          <a:latin typeface="Candara" panose="020E0502030303020204" pitchFamily="34" charset="0"/>
                        </a:rPr>
                        <a:t>$15.0M</a:t>
                      </a:r>
                      <a:endParaRPr lang="en-US" sz="1800" kern="1200" dirty="0">
                        <a:solidFill>
                          <a:schemeClr val="dk1"/>
                        </a:solidFill>
                        <a:latin typeface="Candara" panose="020E0502030303020204" pitchFamily="34" charset="0"/>
                        <a:ea typeface="+mn-ea"/>
                        <a:cs typeface="+mn-cs"/>
                      </a:endParaRPr>
                    </a:p>
                  </a:txBody>
                  <a:tcPr/>
                </a:tc>
                <a:tc>
                  <a:txBody>
                    <a:bodyPr/>
                    <a:lstStyle/>
                    <a:p>
                      <a:pPr marL="0" algn="ctr" defTabSz="914400" rtl="0" eaLnBrk="1" latinLnBrk="0" hangingPunct="1"/>
                      <a:r>
                        <a:rPr lang="en-US" sz="1800" kern="1200" dirty="0">
                          <a:latin typeface="Candara" panose="020E0502030303020204" pitchFamily="34" charset="0"/>
                        </a:rPr>
                        <a:t>$8.3M</a:t>
                      </a:r>
                      <a:endParaRPr lang="en-US" sz="1800" kern="1200" dirty="0">
                        <a:solidFill>
                          <a:schemeClr val="dk1"/>
                        </a:solidFill>
                        <a:latin typeface="Candara" panose="020E0502030303020204" pitchFamily="34" charset="0"/>
                        <a:ea typeface="+mn-ea"/>
                        <a:cs typeface="+mn-cs"/>
                      </a:endParaRP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$6.5M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$11.0M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$12.7M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$14.7M</a:t>
                      </a:r>
                    </a:p>
                  </a:txBody>
                  <a:tcPr/>
                </a:tc>
                <a:extLst>
                  <a:ext uri="{0D108BD9-81ED-4DB2-BD59-A6C34878D82A}">
                    <a16:rowId xmlns:a16="http://schemas.microsoft.com/office/drawing/2014/main" val="10003"/>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ndara" panose="020E0502030303020204" pitchFamily="34" charset="0"/>
                      </a:endParaRPr>
                    </a:p>
                  </a:txBody>
                  <a:tcPr anchor="ctr"/>
                </a:tc>
                <a:tc>
                  <a:txBody>
                    <a:bodyPr/>
                    <a:lstStyle/>
                    <a:p>
                      <a:r>
                        <a:rPr lang="en-US" sz="1600" dirty="0">
                          <a:latin typeface="Candara" panose="020E0502030303020204" pitchFamily="34" charset="0"/>
                        </a:rPr>
                        <a:t>Total Unrestricted Reserves</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$49.4M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$58.8M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$52.0M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$45.9M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$46.5M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$43.5M</a:t>
                      </a:r>
                    </a:p>
                  </a:txBody>
                  <a:tcPr/>
                </a:tc>
                <a:extLst>
                  <a:ext uri="{0D108BD9-81ED-4DB2-BD59-A6C34878D82A}">
                    <a16:rowId xmlns:a16="http://schemas.microsoft.com/office/drawing/2014/main" val="816257405"/>
                  </a:ext>
                </a:extLst>
              </a:tr>
              <a:tr h="313101">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Construction Account Reserves</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$10.0M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extLst>
                  <a:ext uri="{0D108BD9-81ED-4DB2-BD59-A6C34878D82A}">
                    <a16:rowId xmlns:a16="http://schemas.microsoft.com/office/drawing/2014/main" val="1558780000"/>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ndara" panose="020E05020303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Debt to Capitalization (38% Max)</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26%</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32%</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30%</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26%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24%</a:t>
                      </a:r>
                    </a:p>
                  </a:txBody>
                  <a:tcPr/>
                </a:tc>
                <a:extLst>
                  <a:ext uri="{0D108BD9-81ED-4DB2-BD59-A6C34878D82A}">
                    <a16:rowId xmlns:a16="http://schemas.microsoft.com/office/drawing/2014/main" val="2831114960"/>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ndara" panose="020E05020303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Average Residential Monthly Bill</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$121</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$124</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$132</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$135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$139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$139</a:t>
                      </a:r>
                    </a:p>
                  </a:txBody>
                  <a:tcPr/>
                </a:tc>
                <a:extLst>
                  <a:ext uri="{0D108BD9-81ED-4DB2-BD59-A6C34878D82A}">
                    <a16:rowId xmlns:a16="http://schemas.microsoft.com/office/drawing/2014/main" val="1187360647"/>
                  </a:ext>
                </a:extLst>
              </a:tr>
            </a:tbl>
          </a:graphicData>
        </a:graphic>
      </p:graphicFrame>
      <p:sp>
        <p:nvSpPr>
          <p:cNvPr id="6" name="TextBox 5">
            <a:extLst>
              <a:ext uri="{FF2B5EF4-FFF2-40B4-BE49-F238E27FC236}">
                <a16:creationId xmlns:a16="http://schemas.microsoft.com/office/drawing/2014/main" id="{E209DC6E-8110-926C-B8B2-04DCAD34F05A}"/>
              </a:ext>
            </a:extLst>
          </p:cNvPr>
          <p:cNvSpPr txBox="1"/>
          <p:nvPr/>
        </p:nvSpPr>
        <p:spPr>
          <a:xfrm>
            <a:off x="9190299" y="6198824"/>
            <a:ext cx="2601538" cy="369332"/>
          </a:xfrm>
          <a:prstGeom prst="rect">
            <a:avLst/>
          </a:prstGeom>
          <a:noFill/>
          <a:ln w="38100">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$32M Bond issue in 2026</a:t>
            </a:r>
          </a:p>
        </p:txBody>
      </p:sp>
      <p:sp>
        <p:nvSpPr>
          <p:cNvPr id="11" name="Rectangle 10">
            <a:extLst>
              <a:ext uri="{FF2B5EF4-FFF2-40B4-BE49-F238E27FC236}">
                <a16:creationId xmlns:a16="http://schemas.microsoft.com/office/drawing/2014/main" id="{F768DD9F-4FF5-4B77-9D22-738C96390C26}"/>
              </a:ext>
            </a:extLst>
          </p:cNvPr>
          <p:cNvSpPr/>
          <p:nvPr/>
        </p:nvSpPr>
        <p:spPr>
          <a:xfrm>
            <a:off x="5893588" y="1767016"/>
            <a:ext cx="1017231" cy="558231"/>
          </a:xfrm>
          <a:prstGeom prst="rect">
            <a:avLst/>
          </a:prstGeom>
          <a:noFill/>
          <a:ln w="60325">
            <a:solidFill>
              <a:srgbClr val="5092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5" name="Rectangle 4">
            <a:extLst>
              <a:ext uri="{FF2B5EF4-FFF2-40B4-BE49-F238E27FC236}">
                <a16:creationId xmlns:a16="http://schemas.microsoft.com/office/drawing/2014/main" id="{4D681A04-1592-D967-40FE-D032ED1A04F0}"/>
              </a:ext>
            </a:extLst>
          </p:cNvPr>
          <p:cNvSpPr/>
          <p:nvPr/>
        </p:nvSpPr>
        <p:spPr>
          <a:xfrm>
            <a:off x="5893588" y="2335450"/>
            <a:ext cx="1017231" cy="558231"/>
          </a:xfrm>
          <a:prstGeom prst="rect">
            <a:avLst/>
          </a:prstGeom>
          <a:noFill/>
          <a:ln w="603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cxnSp>
        <p:nvCxnSpPr>
          <p:cNvPr id="10" name="Connector: Elbow 9">
            <a:extLst>
              <a:ext uri="{FF2B5EF4-FFF2-40B4-BE49-F238E27FC236}">
                <a16:creationId xmlns:a16="http://schemas.microsoft.com/office/drawing/2014/main" id="{1163A505-31F9-7BD9-F389-C44932F6D250}"/>
              </a:ext>
            </a:extLst>
          </p:cNvPr>
          <p:cNvCxnSpPr>
            <a:cxnSpLocks/>
          </p:cNvCxnSpPr>
          <p:nvPr/>
        </p:nvCxnSpPr>
        <p:spPr>
          <a:xfrm>
            <a:off x="6920547" y="1758255"/>
            <a:ext cx="4871290" cy="4610946"/>
          </a:xfrm>
          <a:prstGeom prst="bentConnector3">
            <a:avLst>
              <a:gd name="adj1" fmla="val 104693"/>
            </a:avLst>
          </a:prstGeom>
          <a:ln w="412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160399A-65DE-3FBE-722D-FFE6CD370AFD}"/>
              </a:ext>
            </a:extLst>
          </p:cNvPr>
          <p:cNvSpPr/>
          <p:nvPr/>
        </p:nvSpPr>
        <p:spPr>
          <a:xfrm>
            <a:off x="6920547" y="2341235"/>
            <a:ext cx="2777930" cy="558231"/>
          </a:xfrm>
          <a:prstGeom prst="rect">
            <a:avLst/>
          </a:prstGeom>
          <a:noFill/>
          <a:ln w="60325">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8" name="TextBox 7">
            <a:extLst>
              <a:ext uri="{FF2B5EF4-FFF2-40B4-BE49-F238E27FC236}">
                <a16:creationId xmlns:a16="http://schemas.microsoft.com/office/drawing/2014/main" id="{C62C2407-019F-317C-D7F0-B3D84CD1DEBB}"/>
              </a:ext>
            </a:extLst>
          </p:cNvPr>
          <p:cNvSpPr txBox="1"/>
          <p:nvPr/>
        </p:nvSpPr>
        <p:spPr>
          <a:xfrm>
            <a:off x="1011958" y="5515599"/>
            <a:ext cx="9598514" cy="430887"/>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LnTx/>
                <a:uFillTx/>
                <a:latin typeface="Tw Cen MT"/>
              </a:defRPr>
            </a:lvl1pPr>
          </a:lstStyle>
          <a:p>
            <a:r>
              <a:rPr lang="en-US" dirty="0"/>
              <a:t>*Average overall rate increase for the District. Rate increases may be allocated differently among rate classes. Rate increase percentages and effective dates require explicit commission approval by resolution prior to implementation. Customer impacts will depend on demand patterns and overall energy use.</a:t>
            </a:r>
          </a:p>
        </p:txBody>
      </p:sp>
      <p:sp>
        <p:nvSpPr>
          <p:cNvPr id="12" name="TextBox 11">
            <a:extLst>
              <a:ext uri="{FF2B5EF4-FFF2-40B4-BE49-F238E27FC236}">
                <a16:creationId xmlns:a16="http://schemas.microsoft.com/office/drawing/2014/main" id="{1A2278FC-300B-F974-7C46-BFCCE8182D24}"/>
              </a:ext>
            </a:extLst>
          </p:cNvPr>
          <p:cNvSpPr txBox="1"/>
          <p:nvPr/>
        </p:nvSpPr>
        <p:spPr>
          <a:xfrm>
            <a:off x="1011957" y="5948235"/>
            <a:ext cx="9598514" cy="26161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LnTx/>
                <a:uFillTx/>
                <a:latin typeface="Tw Cen MT"/>
              </a:defRPr>
            </a:lvl1pPr>
          </a:lstStyle>
          <a:p>
            <a:pPr lvl="0">
              <a:spcBef>
                <a:spcPct val="0"/>
              </a:spcBef>
              <a:defRPr/>
            </a:pPr>
            <a:r>
              <a:rPr lang="en-US" dirty="0"/>
              <a:t>**</a:t>
            </a:r>
            <a:r>
              <a:rPr lang="en-US" b="1" dirty="0">
                <a:solidFill>
                  <a:schemeClr val="accent6">
                    <a:lumMod val="75000"/>
                  </a:schemeClr>
                </a:solidFill>
              </a:rPr>
              <a:t>$125M </a:t>
            </a:r>
            <a:r>
              <a:rPr lang="en-US" b="1" dirty="0" err="1">
                <a:solidFill>
                  <a:schemeClr val="accent6">
                    <a:lumMod val="75000"/>
                  </a:schemeClr>
                </a:solidFill>
              </a:rPr>
              <a:t>FRP</a:t>
            </a:r>
            <a:r>
              <a:rPr lang="en-US" b="1" dirty="0">
                <a:solidFill>
                  <a:schemeClr val="accent6">
                    <a:lumMod val="75000"/>
                  </a:schemeClr>
                </a:solidFill>
              </a:rPr>
              <a:t> Surcharge (2027 – 2028) &amp; $85M </a:t>
            </a:r>
            <a:r>
              <a:rPr lang="en-US" b="1" dirty="0" err="1">
                <a:solidFill>
                  <a:schemeClr val="accent6">
                    <a:lumMod val="75000"/>
                  </a:schemeClr>
                </a:solidFill>
              </a:rPr>
              <a:t>FRP</a:t>
            </a:r>
            <a:r>
              <a:rPr lang="en-US" b="1" dirty="0">
                <a:solidFill>
                  <a:schemeClr val="accent6">
                    <a:lumMod val="75000"/>
                  </a:schemeClr>
                </a:solidFill>
              </a:rPr>
              <a:t> Surcharge (2029 – 2030)</a:t>
            </a:r>
          </a:p>
        </p:txBody>
      </p:sp>
    </p:spTree>
    <p:extLst>
      <p:ext uri="{BB962C8B-B14F-4D97-AF65-F5344CB8AC3E}">
        <p14:creationId xmlns:p14="http://schemas.microsoft.com/office/powerpoint/2010/main" val="417317308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77706DB-1333-3A91-3D0A-D54016FFFC41}"/>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58049390-554B-5331-E646-725E702550F1}"/>
              </a:ext>
            </a:extLst>
          </p:cNvPr>
          <p:cNvSpPr txBox="1">
            <a:spLocks/>
          </p:cNvSpPr>
          <p:nvPr/>
        </p:nvSpPr>
        <p:spPr>
          <a:xfrm>
            <a:off x="332604" y="57149"/>
            <a:ext cx="11648663" cy="1200356"/>
          </a:xfrm>
          <a:prstGeom prst="rect">
            <a:avLst/>
          </a:prstGeom>
        </p:spPr>
        <p:txBody>
          <a:bodyPr vert="horz" anchor="ctr">
            <a:normAutofit fontScale="97500"/>
          </a:bodyPr>
          <a:lstStyle>
            <a:lvl1pPr algn="l" rtl="0" eaLnBrk="1" latinLnBrk="0" hangingPunct="1">
              <a:spcBef>
                <a:spcPct val="0"/>
              </a:spcBef>
              <a:buNone/>
              <a:defRPr kumimoji="0" sz="44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1F497D"/>
                </a:solidFill>
                <a:effectLst/>
                <a:uLnTx/>
                <a:uFillTx/>
                <a:latin typeface="Tw Cen MT"/>
                <a:ea typeface="+mj-ea"/>
                <a:cs typeface="+mj-cs"/>
              </a:rPr>
              <a:t>September 2026 Forecast</a:t>
            </a:r>
          </a:p>
          <a:p>
            <a:pPr lvl="0">
              <a:defRPr/>
            </a:pPr>
            <a:r>
              <a:rPr lang="en-US" sz="1800" b="1" u="sng" dirty="0">
                <a:solidFill>
                  <a:srgbClr val="1F497D"/>
                </a:solidFill>
              </a:rPr>
              <a:t>Without</a:t>
            </a:r>
            <a:r>
              <a:rPr lang="en-US" sz="1800" dirty="0">
                <a:solidFill>
                  <a:srgbClr val="1F497D"/>
                </a:solidFill>
              </a:rPr>
              <a:t> estimated Preliminary Injunction impacts</a:t>
            </a:r>
          </a:p>
        </p:txBody>
      </p:sp>
      <p:sp>
        <p:nvSpPr>
          <p:cNvPr id="4" name="Slide Number Placeholder 3">
            <a:extLst>
              <a:ext uri="{FF2B5EF4-FFF2-40B4-BE49-F238E27FC236}">
                <a16:creationId xmlns:a16="http://schemas.microsoft.com/office/drawing/2014/main" id="{25116753-0B7F-0C10-9ECF-899F60F67409}"/>
              </a:ext>
            </a:extLst>
          </p:cNvPr>
          <p:cNvSpPr>
            <a:spLocks noGrp="1"/>
          </p:cNvSpPr>
          <p:nvPr>
            <p:ph type="sldNum" sz="quarter" idx="12"/>
          </p:nvPr>
        </p:nvSpPr>
        <p:spPr/>
        <p:txBody>
          <a:bodyPr vert="horz" anchor="ctr" anchorCtr="0">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3" name="TextBox 2">
            <a:extLst>
              <a:ext uri="{FF2B5EF4-FFF2-40B4-BE49-F238E27FC236}">
                <a16:creationId xmlns:a16="http://schemas.microsoft.com/office/drawing/2014/main" id="{A1F4A533-D104-4FAC-51C3-F3C0311FED9F}"/>
              </a:ext>
            </a:extLst>
          </p:cNvPr>
          <p:cNvSpPr txBox="1"/>
          <p:nvPr/>
        </p:nvSpPr>
        <p:spPr>
          <a:xfrm>
            <a:off x="8738909" y="93028"/>
            <a:ext cx="345309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BPA Assumptions: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BP-26: 9% Power &amp; 20%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BP-29:  7% Power &amp; 15% Transmission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w Cen MT"/>
                <a:ea typeface="+mn-ea"/>
                <a:cs typeface="+mn-cs"/>
              </a:rPr>
              <a:t>BP-31:  5% Power &amp; 10% Transmission</a:t>
            </a:r>
          </a:p>
        </p:txBody>
      </p:sp>
      <p:graphicFrame>
        <p:nvGraphicFramePr>
          <p:cNvPr id="2" name="Table 1">
            <a:extLst>
              <a:ext uri="{FF2B5EF4-FFF2-40B4-BE49-F238E27FC236}">
                <a16:creationId xmlns:a16="http://schemas.microsoft.com/office/drawing/2014/main" id="{3D7FF0F4-3C02-287A-4E4D-E3B04BFEBC46}"/>
              </a:ext>
            </a:extLst>
          </p:cNvPr>
          <p:cNvGraphicFramePr>
            <a:graphicFrameLocks noGrp="1"/>
          </p:cNvGraphicFramePr>
          <p:nvPr/>
        </p:nvGraphicFramePr>
        <p:xfrm>
          <a:off x="1011957" y="1756506"/>
          <a:ext cx="9598515" cy="3718560"/>
        </p:xfrm>
        <a:graphic>
          <a:graphicData uri="http://schemas.openxmlformats.org/drawingml/2006/table">
            <a:tbl>
              <a:tblPr firstRow="1" bandRow="1">
                <a:tableStyleId>{5C22544A-7EE6-4342-B048-85BDC9FD1C3A}</a:tableStyleId>
              </a:tblPr>
              <a:tblGrid>
                <a:gridCol w="919826">
                  <a:extLst>
                    <a:ext uri="{9D8B030D-6E8A-4147-A177-3AD203B41FA5}">
                      <a16:colId xmlns:a16="http://schemas.microsoft.com/office/drawing/2014/main" val="20000"/>
                    </a:ext>
                  </a:extLst>
                </a:gridCol>
                <a:gridCol w="3010218">
                  <a:extLst>
                    <a:ext uri="{9D8B030D-6E8A-4147-A177-3AD203B41FA5}">
                      <a16:colId xmlns:a16="http://schemas.microsoft.com/office/drawing/2014/main" val="20001"/>
                    </a:ext>
                  </a:extLst>
                </a:gridCol>
                <a:gridCol w="984614">
                  <a:extLst>
                    <a:ext uri="{9D8B030D-6E8A-4147-A177-3AD203B41FA5}">
                      <a16:colId xmlns:a16="http://schemas.microsoft.com/office/drawing/2014/main" val="20005"/>
                    </a:ext>
                  </a:extLst>
                </a:gridCol>
                <a:gridCol w="959167">
                  <a:extLst>
                    <a:ext uri="{9D8B030D-6E8A-4147-A177-3AD203B41FA5}">
                      <a16:colId xmlns:a16="http://schemas.microsoft.com/office/drawing/2014/main" val="20006"/>
                    </a:ext>
                  </a:extLst>
                </a:gridCol>
                <a:gridCol w="990817">
                  <a:extLst>
                    <a:ext uri="{9D8B030D-6E8A-4147-A177-3AD203B41FA5}">
                      <a16:colId xmlns:a16="http://schemas.microsoft.com/office/drawing/2014/main" val="598694802"/>
                    </a:ext>
                  </a:extLst>
                </a:gridCol>
                <a:gridCol w="911291">
                  <a:extLst>
                    <a:ext uri="{9D8B030D-6E8A-4147-A177-3AD203B41FA5}">
                      <a16:colId xmlns:a16="http://schemas.microsoft.com/office/drawing/2014/main" val="1991819985"/>
                    </a:ext>
                  </a:extLst>
                </a:gridCol>
                <a:gridCol w="911291">
                  <a:extLst>
                    <a:ext uri="{9D8B030D-6E8A-4147-A177-3AD203B41FA5}">
                      <a16:colId xmlns:a16="http://schemas.microsoft.com/office/drawing/2014/main" val="832492891"/>
                    </a:ext>
                  </a:extLst>
                </a:gridCol>
                <a:gridCol w="911291">
                  <a:extLst>
                    <a:ext uri="{9D8B030D-6E8A-4147-A177-3AD203B41FA5}">
                      <a16:colId xmlns:a16="http://schemas.microsoft.com/office/drawing/2014/main" val="3794185671"/>
                    </a:ext>
                  </a:extLst>
                </a:gridCol>
              </a:tblGrid>
              <a:tr h="495744">
                <a:tc gridSpan="2">
                  <a:txBody>
                    <a:bodyPr/>
                    <a:lstStyle/>
                    <a:p>
                      <a:pPr algn="ctr"/>
                      <a:r>
                        <a:rPr lang="en-US" dirty="0">
                          <a:latin typeface="Candara" panose="020E0502030303020204" pitchFamily="34" charset="0"/>
                        </a:rPr>
                        <a:t>Description</a:t>
                      </a:r>
                      <a:endParaRPr lang="en-US" sz="1200" dirty="0">
                        <a:latin typeface="Candara" panose="020E0502030303020204" pitchFamily="34" charset="0"/>
                      </a:endParaRPr>
                    </a:p>
                  </a:txBody>
                  <a:tcPr anchor="ctr"/>
                </a:tc>
                <a:tc hMerge="1">
                  <a:txBody>
                    <a:bodyPr/>
                    <a:lstStyle/>
                    <a:p>
                      <a:pPr algn="ctr"/>
                      <a:endParaRPr lang="en-US" sz="1200" dirty="0"/>
                    </a:p>
                  </a:txBody>
                  <a:tcPr anchor="ctr">
                    <a:solidFill>
                      <a:schemeClr val="tx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Actual</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2026</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2027</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2028</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2029</a:t>
                      </a:r>
                      <a:endPar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white"/>
                          </a:solidFill>
                          <a:effectLst/>
                          <a:uLnTx/>
                          <a:uFillTx/>
                          <a:latin typeface="Candara" panose="020E0502030303020204" pitchFamily="34" charset="0"/>
                          <a:ea typeface="+mn-ea"/>
                          <a:cs typeface="+mn-cs"/>
                        </a:rPr>
                        <a:t>2030</a:t>
                      </a:r>
                    </a:p>
                  </a:txBody>
                  <a:tcPr anchor="ctr"/>
                </a:tc>
                <a:extLst>
                  <a:ext uri="{0D108BD9-81ED-4DB2-BD59-A6C34878D82A}">
                    <a16:rowId xmlns:a16="http://schemas.microsoft.com/office/drawing/2014/main" val="10000"/>
                  </a:ext>
                </a:extLst>
              </a:tr>
              <a:tr h="495744">
                <a:tc row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ndara" panose="020E0502030303020204" pitchFamily="34" charset="0"/>
                        </a:rPr>
                        <a:t>Sept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ndara" panose="020E0502030303020204" pitchFamily="34" charset="0"/>
                        </a:rPr>
                        <a:t>2026</a:t>
                      </a:r>
                    </a:p>
                  </a:txBody>
                  <a:tcPr anchor="ctr"/>
                </a:tc>
                <a:tc>
                  <a:txBody>
                    <a:bodyPr/>
                    <a:lstStyle/>
                    <a:p>
                      <a:r>
                        <a:rPr lang="en-US" sz="1600" dirty="0">
                          <a:latin typeface="Candara" panose="020E0502030303020204" pitchFamily="34" charset="0"/>
                        </a:rPr>
                        <a:t>Projected</a:t>
                      </a:r>
                      <a:r>
                        <a:rPr lang="en-US" sz="1600" baseline="0" dirty="0">
                          <a:latin typeface="Candara" panose="020E0502030303020204" pitchFamily="34" charset="0"/>
                        </a:rPr>
                        <a:t> Rate Increase*</a:t>
                      </a:r>
                      <a:endParaRPr lang="en-US" sz="1600" dirty="0">
                        <a:latin typeface="Candara" panose="020E0502030303020204" pitchFamily="34" charset="0"/>
                      </a:endParaRPr>
                    </a:p>
                  </a:txBody>
                  <a:tcPr anchor="ctr"/>
                </a:tc>
                <a:tc>
                  <a:txBody>
                    <a:bodyPr/>
                    <a:lstStyle/>
                    <a:p>
                      <a:pPr algn="ctr"/>
                      <a:r>
                        <a:rPr lang="en-US" sz="1600" dirty="0">
                          <a:latin typeface="Candara" panose="020E0502030303020204" pitchFamily="34" charset="0"/>
                        </a:rPr>
                        <a:t>Apr 1 </a:t>
                      </a:r>
                    </a:p>
                    <a:p>
                      <a:pPr algn="ctr"/>
                      <a:r>
                        <a:rPr lang="en-US" sz="1600" b="1" dirty="0">
                          <a:solidFill>
                            <a:srgbClr val="1F497D"/>
                          </a:solidFill>
                          <a:latin typeface="Candara" panose="020E0502030303020204" pitchFamily="34" charset="0"/>
                        </a:rPr>
                        <a:t>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Apr 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rPr>
                        <a:t>2.5%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a:t>
                      </a:r>
                      <a:endParaRPr kumimoji="0" lang="en-US" sz="1600" b="1" i="0" u="none" strike="noStrike" kern="1200" cap="none" spc="0" normalizeH="0" baseline="0" noProof="0" dirty="0">
                        <a:ln>
                          <a:noFill/>
                        </a:ln>
                        <a:solidFill>
                          <a:srgbClr val="1F497D"/>
                        </a:solidFill>
                        <a:effectLst/>
                        <a:uLnTx/>
                        <a:uFillTx/>
                        <a:latin typeface="Candara" panose="020E0502030303020204" pitchFamily="34" charset="0"/>
                        <a:ea typeface="+mn-ea"/>
                        <a:cs typeface="+mn-cs"/>
                      </a:endParaRPr>
                    </a:p>
                  </a:txBody>
                  <a:tcPr anchor="ctr"/>
                </a:tc>
                <a:extLst>
                  <a:ext uri="{0D108BD9-81ED-4DB2-BD59-A6C34878D82A}">
                    <a16:rowId xmlns:a16="http://schemas.microsoft.com/office/drawing/2014/main" val="10001"/>
                  </a:ext>
                </a:extLst>
              </a:tr>
              <a:tr h="313101">
                <a:tc vMerge="1">
                  <a:txBody>
                    <a:bodyPr/>
                    <a:lstStyle/>
                    <a:p>
                      <a:endParaRPr lang="en-US" dirty="0"/>
                    </a:p>
                  </a:txBody>
                  <a:tcPr/>
                </a:tc>
                <a:tc>
                  <a:txBody>
                    <a:bodyPr/>
                    <a:lstStyle/>
                    <a:p>
                      <a:r>
                        <a:rPr lang="en-US" sz="1600" dirty="0">
                          <a:latin typeface="Candara" panose="020E0502030303020204" pitchFamily="34" charset="0"/>
                        </a:rPr>
                        <a:t>Unrestricted </a:t>
                      </a:r>
                      <a:r>
                        <a:rPr lang="en-US" sz="1600" dirty="0" err="1">
                          <a:latin typeface="Candara" panose="020E0502030303020204" pitchFamily="34" charset="0"/>
                        </a:rPr>
                        <a:t>DCOH</a:t>
                      </a:r>
                      <a:endParaRPr lang="en-US" sz="1600" dirty="0">
                        <a:latin typeface="Candara" panose="020E0502030303020204" pitchFamily="34" charset="0"/>
                      </a:endParaRPr>
                    </a:p>
                  </a:txBody>
                  <a:tcPr/>
                </a:tc>
                <a:tc>
                  <a:txBody>
                    <a:bodyPr/>
                    <a:lstStyle/>
                    <a:p>
                      <a:pPr algn="ctr"/>
                      <a:r>
                        <a:rPr lang="en-US" b="0" dirty="0">
                          <a:solidFill>
                            <a:schemeClr val="tx1"/>
                          </a:solidFill>
                          <a:latin typeface="Candara" panose="020E0502030303020204" pitchFamily="34" charset="0"/>
                        </a:rPr>
                        <a:t>143</a:t>
                      </a:r>
                    </a:p>
                  </a:txBody>
                  <a:tcPr/>
                </a:tc>
                <a:tc>
                  <a:txBody>
                    <a:bodyPr/>
                    <a:lstStyle/>
                    <a:p>
                      <a:pPr algn="ctr"/>
                      <a:r>
                        <a:rPr lang="en-US" b="0" dirty="0">
                          <a:solidFill>
                            <a:schemeClr val="tx1"/>
                          </a:solidFill>
                          <a:latin typeface="Candara" panose="020E0502030303020204" pitchFamily="34" charset="0"/>
                        </a:rPr>
                        <a:t>161</a:t>
                      </a:r>
                    </a:p>
                  </a:txBody>
                  <a:tcPr/>
                </a:tc>
                <a:tc>
                  <a:txBody>
                    <a:bodyPr/>
                    <a:lstStyle/>
                    <a:p>
                      <a:pPr algn="ctr"/>
                      <a:r>
                        <a:rPr lang="en-US" b="0" dirty="0">
                          <a:solidFill>
                            <a:schemeClr val="tx1"/>
                          </a:solidFill>
                          <a:latin typeface="Candara" panose="020E0502030303020204" pitchFamily="34" charset="0"/>
                        </a:rPr>
                        <a:t>140</a:t>
                      </a:r>
                    </a:p>
                  </a:txBody>
                  <a:tcPr/>
                </a:tc>
                <a:tc>
                  <a:txBody>
                    <a:bodyPr/>
                    <a:lstStyle/>
                    <a:p>
                      <a:pPr algn="ctr"/>
                      <a:r>
                        <a:rPr lang="en-US" b="0" dirty="0">
                          <a:solidFill>
                            <a:schemeClr val="tx1"/>
                          </a:solidFill>
                          <a:latin typeface="Candara" panose="020E0502030303020204" pitchFamily="34" charset="0"/>
                        </a:rPr>
                        <a:t>123</a:t>
                      </a:r>
                    </a:p>
                  </a:txBody>
                  <a:tcPr/>
                </a:tc>
                <a:tc>
                  <a:txBody>
                    <a:bodyPr/>
                    <a:lstStyle/>
                    <a:p>
                      <a:pPr algn="ctr"/>
                      <a:r>
                        <a:rPr lang="en-US" b="0" dirty="0">
                          <a:solidFill>
                            <a:schemeClr val="tx1"/>
                          </a:solidFill>
                          <a:latin typeface="Candara" panose="020E0502030303020204" pitchFamily="34" charset="0"/>
                        </a:rPr>
                        <a:t>116</a:t>
                      </a:r>
                    </a:p>
                  </a:txBody>
                  <a:tcPr/>
                </a:tc>
                <a:tc>
                  <a:txBody>
                    <a:bodyPr/>
                    <a:lstStyle/>
                    <a:p>
                      <a:pPr algn="ctr"/>
                      <a:r>
                        <a:rPr lang="en-US" b="0" dirty="0">
                          <a:solidFill>
                            <a:schemeClr val="tx1"/>
                          </a:solidFill>
                          <a:latin typeface="Candara" panose="020E0502030303020204" pitchFamily="34" charset="0"/>
                        </a:rPr>
                        <a:t>102</a:t>
                      </a:r>
                    </a:p>
                  </a:txBody>
                  <a:tcPr/>
                </a:tc>
                <a:extLst>
                  <a:ext uri="{0D108BD9-81ED-4DB2-BD59-A6C34878D82A}">
                    <a16:rowId xmlns:a16="http://schemas.microsoft.com/office/drawing/2014/main" val="10002"/>
                  </a:ext>
                </a:extLst>
              </a:tr>
              <a:tr h="313101">
                <a:tc vMerge="1">
                  <a:txBody>
                    <a:bodyPr/>
                    <a:lstStyle/>
                    <a:p>
                      <a:endParaRPr lang="en-US"/>
                    </a:p>
                  </a:txBody>
                  <a:tcPr/>
                </a:tc>
                <a:tc>
                  <a:txBody>
                    <a:bodyPr/>
                    <a:lstStyle/>
                    <a:p>
                      <a:r>
                        <a:rPr lang="en-US" sz="1600" dirty="0">
                          <a:latin typeface="Candara" panose="020E0502030303020204" pitchFamily="34" charset="0"/>
                        </a:rPr>
                        <a:t>Construction Account </a:t>
                      </a:r>
                      <a:r>
                        <a:rPr lang="en-US" sz="1600" dirty="0" err="1">
                          <a:latin typeface="Candara" panose="020E0502030303020204" pitchFamily="34" charset="0"/>
                        </a:rPr>
                        <a:t>DCOH</a:t>
                      </a:r>
                      <a:endParaRPr lang="en-US" sz="1600" dirty="0">
                        <a:latin typeface="Candara" panose="020E0502030303020204" pitchFamily="34" charset="0"/>
                      </a:endParaRP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27</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extLst>
                  <a:ext uri="{0D108BD9-81ED-4DB2-BD59-A6C34878D82A}">
                    <a16:rowId xmlns:a16="http://schemas.microsoft.com/office/drawing/2014/main" val="3909608264"/>
                  </a:ext>
                </a:extLst>
              </a:tr>
              <a:tr h="313101">
                <a:tc vMerge="1">
                  <a:txBody>
                    <a:bodyPr/>
                    <a:lstStyle/>
                    <a:p>
                      <a:pPr algn="ctr"/>
                      <a:endParaRPr lang="en-US" dirty="0"/>
                    </a:p>
                  </a:txBody>
                  <a:tcPr anchor="ctr">
                    <a:solidFill>
                      <a:schemeClr val="accent3">
                        <a:lumMod val="40000"/>
                        <a:lumOff val="60000"/>
                      </a:schemeClr>
                    </a:solidFill>
                  </a:tcPr>
                </a:tc>
                <a:tc>
                  <a:txBody>
                    <a:bodyPr/>
                    <a:lstStyle/>
                    <a:p>
                      <a:r>
                        <a:rPr lang="en-US" sz="1600" dirty="0">
                          <a:latin typeface="Candara" panose="020E0502030303020204" pitchFamily="34" charset="0"/>
                        </a:rPr>
                        <a:t>Net Income</a:t>
                      </a:r>
                    </a:p>
                  </a:txBody>
                  <a:tcPr/>
                </a:tc>
                <a:tc>
                  <a:txBody>
                    <a:bodyPr/>
                    <a:lstStyle/>
                    <a:p>
                      <a:pPr marL="0" algn="ctr" defTabSz="914400" rtl="0" eaLnBrk="1" latinLnBrk="0" hangingPunct="1"/>
                      <a:r>
                        <a:rPr lang="en-US" sz="1800" kern="1200" dirty="0">
                          <a:latin typeface="Candara" panose="020E0502030303020204" pitchFamily="34" charset="0"/>
                        </a:rPr>
                        <a:t>$15.0M</a:t>
                      </a:r>
                      <a:endParaRPr lang="en-US" sz="1800" kern="1200" dirty="0">
                        <a:solidFill>
                          <a:schemeClr val="dk1"/>
                        </a:solidFill>
                        <a:latin typeface="Candara" panose="020E0502030303020204" pitchFamily="34" charset="0"/>
                        <a:ea typeface="+mn-ea"/>
                        <a:cs typeface="+mn-cs"/>
                      </a:endParaRPr>
                    </a:p>
                  </a:txBody>
                  <a:tcPr/>
                </a:tc>
                <a:tc>
                  <a:txBody>
                    <a:bodyPr/>
                    <a:lstStyle/>
                    <a:p>
                      <a:pPr marL="0" algn="ctr" defTabSz="914400" rtl="0" eaLnBrk="1" latinLnBrk="0" hangingPunct="1"/>
                      <a:r>
                        <a:rPr lang="en-US" sz="1800" kern="1200" dirty="0">
                          <a:latin typeface="Candara" panose="020E0502030303020204" pitchFamily="34" charset="0"/>
                        </a:rPr>
                        <a:t>$8.3M</a:t>
                      </a:r>
                      <a:endParaRPr lang="en-US" sz="1800" kern="1200" dirty="0">
                        <a:solidFill>
                          <a:schemeClr val="dk1"/>
                        </a:solidFill>
                        <a:latin typeface="Candara" panose="020E0502030303020204" pitchFamily="34" charset="0"/>
                        <a:ea typeface="+mn-ea"/>
                        <a:cs typeface="+mn-cs"/>
                      </a:endParaRP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$7.3M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$10.7M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$10.9M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$12.9M</a:t>
                      </a:r>
                    </a:p>
                  </a:txBody>
                  <a:tcPr/>
                </a:tc>
                <a:extLst>
                  <a:ext uri="{0D108BD9-81ED-4DB2-BD59-A6C34878D82A}">
                    <a16:rowId xmlns:a16="http://schemas.microsoft.com/office/drawing/2014/main" val="10003"/>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ndara" panose="020E0502030303020204" pitchFamily="34" charset="0"/>
                      </a:endParaRPr>
                    </a:p>
                  </a:txBody>
                  <a:tcPr anchor="ctr"/>
                </a:tc>
                <a:tc>
                  <a:txBody>
                    <a:bodyPr/>
                    <a:lstStyle/>
                    <a:p>
                      <a:r>
                        <a:rPr lang="en-US" sz="1600" dirty="0">
                          <a:latin typeface="Candara" panose="020E0502030303020204" pitchFamily="34" charset="0"/>
                        </a:rPr>
                        <a:t>Total Unrestricted Reserves</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$49.4M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$58.8M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$52.8M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$46.4M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$45.2M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$40.4M</a:t>
                      </a:r>
                    </a:p>
                  </a:txBody>
                  <a:tcPr/>
                </a:tc>
                <a:extLst>
                  <a:ext uri="{0D108BD9-81ED-4DB2-BD59-A6C34878D82A}">
                    <a16:rowId xmlns:a16="http://schemas.microsoft.com/office/drawing/2014/main" val="816257405"/>
                  </a:ext>
                </a:extLst>
              </a:tr>
              <a:tr h="313101">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Construction Account Reserves</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$10.0M</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a:t>
                      </a:r>
                    </a:p>
                  </a:txBody>
                  <a:tcPr/>
                </a:tc>
                <a:extLst>
                  <a:ext uri="{0D108BD9-81ED-4DB2-BD59-A6C34878D82A}">
                    <a16:rowId xmlns:a16="http://schemas.microsoft.com/office/drawing/2014/main" val="1558780000"/>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ndara" panose="020E05020303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Debt to Capitalization (38% Max)</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26%</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32%</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30%</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28%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27%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25%</a:t>
                      </a:r>
                    </a:p>
                  </a:txBody>
                  <a:tcPr/>
                </a:tc>
                <a:extLst>
                  <a:ext uri="{0D108BD9-81ED-4DB2-BD59-A6C34878D82A}">
                    <a16:rowId xmlns:a16="http://schemas.microsoft.com/office/drawing/2014/main" val="2831114960"/>
                  </a:ext>
                </a:extLst>
              </a:tr>
              <a:tr h="31310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ndara" panose="020E05020303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ndara" panose="020E0502030303020204" pitchFamily="34" charset="0"/>
                        </a:rPr>
                        <a:t>Average Residential Monthly Bill</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$121</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$124</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$128</a:t>
                      </a:r>
                    </a:p>
                  </a:txBody>
                  <a:tcPr/>
                </a:tc>
                <a:tc>
                  <a:txBody>
                    <a:bodyPr/>
                    <a:lstStyle/>
                    <a:p>
                      <a:pPr marL="0" algn="ctr" defTabSz="914400" rtl="0" eaLnBrk="1" latinLnBrk="0" hangingPunct="1"/>
                      <a:r>
                        <a:rPr lang="en-US" sz="1800" kern="1200" dirty="0">
                          <a:solidFill>
                            <a:schemeClr val="dk1"/>
                          </a:solidFill>
                          <a:latin typeface="Candara" panose="020E0502030303020204" pitchFamily="34" charset="0"/>
                          <a:ea typeface="+mn-ea"/>
                          <a:cs typeface="+mn-cs"/>
                        </a:rPr>
                        <a:t>$131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$134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Candara" panose="020E0502030303020204" pitchFamily="34" charset="0"/>
                          <a:ea typeface="+mn-ea"/>
                          <a:cs typeface="+mn-cs"/>
                        </a:rPr>
                        <a:t>$134</a:t>
                      </a:r>
                    </a:p>
                  </a:txBody>
                  <a:tcPr/>
                </a:tc>
                <a:extLst>
                  <a:ext uri="{0D108BD9-81ED-4DB2-BD59-A6C34878D82A}">
                    <a16:rowId xmlns:a16="http://schemas.microsoft.com/office/drawing/2014/main" val="1187360647"/>
                  </a:ext>
                </a:extLst>
              </a:tr>
            </a:tbl>
          </a:graphicData>
        </a:graphic>
      </p:graphicFrame>
      <p:sp>
        <p:nvSpPr>
          <p:cNvPr id="6" name="TextBox 5">
            <a:extLst>
              <a:ext uri="{FF2B5EF4-FFF2-40B4-BE49-F238E27FC236}">
                <a16:creationId xmlns:a16="http://schemas.microsoft.com/office/drawing/2014/main" id="{7210A168-874B-A548-ED0A-D433623748EF}"/>
              </a:ext>
            </a:extLst>
          </p:cNvPr>
          <p:cNvSpPr txBox="1"/>
          <p:nvPr/>
        </p:nvSpPr>
        <p:spPr>
          <a:xfrm>
            <a:off x="9190299" y="6198824"/>
            <a:ext cx="2601538" cy="369332"/>
          </a:xfrm>
          <a:prstGeom prst="rect">
            <a:avLst/>
          </a:prstGeom>
          <a:noFill/>
          <a:ln w="38100">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w Cen MT"/>
                <a:ea typeface="+mn-ea"/>
                <a:cs typeface="+mn-cs"/>
              </a:rPr>
              <a:t>$32M Bond issue in 2026</a:t>
            </a:r>
          </a:p>
        </p:txBody>
      </p:sp>
      <p:sp>
        <p:nvSpPr>
          <p:cNvPr id="11" name="Rectangle 10">
            <a:extLst>
              <a:ext uri="{FF2B5EF4-FFF2-40B4-BE49-F238E27FC236}">
                <a16:creationId xmlns:a16="http://schemas.microsoft.com/office/drawing/2014/main" id="{73274194-EA06-5DD1-7502-80F21C704782}"/>
              </a:ext>
            </a:extLst>
          </p:cNvPr>
          <p:cNvSpPr/>
          <p:nvPr/>
        </p:nvSpPr>
        <p:spPr>
          <a:xfrm>
            <a:off x="5893588" y="1767016"/>
            <a:ext cx="1017231" cy="558231"/>
          </a:xfrm>
          <a:prstGeom prst="rect">
            <a:avLst/>
          </a:prstGeom>
          <a:noFill/>
          <a:ln w="60325">
            <a:solidFill>
              <a:srgbClr val="5092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5" name="Rectangle 4">
            <a:extLst>
              <a:ext uri="{FF2B5EF4-FFF2-40B4-BE49-F238E27FC236}">
                <a16:creationId xmlns:a16="http://schemas.microsoft.com/office/drawing/2014/main" id="{34C2A087-315F-398E-AE94-6C91E5B28355}"/>
              </a:ext>
            </a:extLst>
          </p:cNvPr>
          <p:cNvSpPr/>
          <p:nvPr/>
        </p:nvSpPr>
        <p:spPr>
          <a:xfrm>
            <a:off x="5893588" y="2335450"/>
            <a:ext cx="1017231" cy="558231"/>
          </a:xfrm>
          <a:prstGeom prst="rect">
            <a:avLst/>
          </a:prstGeom>
          <a:noFill/>
          <a:ln w="603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cxnSp>
        <p:nvCxnSpPr>
          <p:cNvPr id="10" name="Connector: Elbow 9">
            <a:extLst>
              <a:ext uri="{FF2B5EF4-FFF2-40B4-BE49-F238E27FC236}">
                <a16:creationId xmlns:a16="http://schemas.microsoft.com/office/drawing/2014/main" id="{EF3C6273-542B-14C8-EFCE-1E3B3B4C5E0A}"/>
              </a:ext>
            </a:extLst>
          </p:cNvPr>
          <p:cNvCxnSpPr>
            <a:cxnSpLocks/>
          </p:cNvCxnSpPr>
          <p:nvPr/>
        </p:nvCxnSpPr>
        <p:spPr>
          <a:xfrm>
            <a:off x="6920547" y="1758255"/>
            <a:ext cx="4871290" cy="4610946"/>
          </a:xfrm>
          <a:prstGeom prst="bentConnector3">
            <a:avLst>
              <a:gd name="adj1" fmla="val 104693"/>
            </a:avLst>
          </a:prstGeom>
          <a:ln w="412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997C95D-47F2-BDE0-5A9C-7E15483B5333}"/>
              </a:ext>
            </a:extLst>
          </p:cNvPr>
          <p:cNvSpPr/>
          <p:nvPr/>
        </p:nvSpPr>
        <p:spPr>
          <a:xfrm>
            <a:off x="6920547" y="2341235"/>
            <a:ext cx="2777930" cy="558231"/>
          </a:xfrm>
          <a:prstGeom prst="rect">
            <a:avLst/>
          </a:prstGeom>
          <a:noFill/>
          <a:ln w="60325">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8" name="TextBox 7">
            <a:extLst>
              <a:ext uri="{FF2B5EF4-FFF2-40B4-BE49-F238E27FC236}">
                <a16:creationId xmlns:a16="http://schemas.microsoft.com/office/drawing/2014/main" id="{AD4FF941-72E4-008E-E01C-2529F496EB99}"/>
              </a:ext>
            </a:extLst>
          </p:cNvPr>
          <p:cNvSpPr txBox="1"/>
          <p:nvPr/>
        </p:nvSpPr>
        <p:spPr>
          <a:xfrm>
            <a:off x="1011958" y="5515599"/>
            <a:ext cx="9598514" cy="430887"/>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LnTx/>
                <a:uFillTx/>
                <a:latin typeface="Tw Cen MT"/>
              </a:defRPr>
            </a:lvl1pPr>
          </a:lstStyle>
          <a:p>
            <a:r>
              <a:rPr lang="en-US" dirty="0"/>
              <a:t>*Average overall rate increase for the District. Rate increases may be allocated differently among rate classes. Rate increase percentages and effective dates require explicit commission approval by resolution prior to implementation. Customer impacts will depend on demand patterns and overall energy use.</a:t>
            </a:r>
          </a:p>
        </p:txBody>
      </p:sp>
    </p:spTree>
    <p:extLst>
      <p:ext uri="{BB962C8B-B14F-4D97-AF65-F5344CB8AC3E}">
        <p14:creationId xmlns:p14="http://schemas.microsoft.com/office/powerpoint/2010/main" val="161154548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E5EBDF1-36ED-25E7-6771-48145C163E5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A3975CA-E5A0-0627-B369-2A1E10D032BB}"/>
              </a:ext>
            </a:extLst>
          </p:cNvPr>
          <p:cNvSpPr/>
          <p:nvPr/>
        </p:nvSpPr>
        <p:spPr>
          <a:xfrm>
            <a:off x="10633" y="6220045"/>
            <a:ext cx="2137463" cy="627844"/>
          </a:xfrm>
          <a:prstGeom prst="rect">
            <a:avLst/>
          </a:prstGeom>
          <a:solidFill>
            <a:schemeClr val="bg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CB249C-0630-C584-727A-C1E9A1FF5DFB}"/>
              </a:ext>
            </a:extLst>
          </p:cNvPr>
          <p:cNvSpPr>
            <a:spLocks noGrp="1"/>
          </p:cNvSpPr>
          <p:nvPr>
            <p:ph type="title"/>
          </p:nvPr>
        </p:nvSpPr>
        <p:spPr>
          <a:xfrm>
            <a:off x="816863" y="228600"/>
            <a:ext cx="11265545" cy="990600"/>
          </a:xfrm>
        </p:spPr>
        <p:txBody>
          <a:bodyPr>
            <a:normAutofit/>
          </a:bodyPr>
          <a:lstStyle/>
          <a:p>
            <a:r>
              <a:rPr lang="en-US" dirty="0"/>
              <a:t>2027 Rate Increase – </a:t>
            </a:r>
            <a:r>
              <a:rPr lang="en-US" dirty="0">
                <a:solidFill>
                  <a:srgbClr val="278242"/>
                </a:solidFill>
              </a:rPr>
              <a:t>Commission Direction</a:t>
            </a:r>
            <a:endParaRPr lang="en-US" dirty="0"/>
          </a:p>
        </p:txBody>
      </p:sp>
      <p:sp>
        <p:nvSpPr>
          <p:cNvPr id="3" name="Slide Number Placeholder 2">
            <a:extLst>
              <a:ext uri="{FF2B5EF4-FFF2-40B4-BE49-F238E27FC236}">
                <a16:creationId xmlns:a16="http://schemas.microsoft.com/office/drawing/2014/main" id="{92EEE28E-14FC-AAFC-C50B-355F5F94D17F}"/>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22" name="TextBox 21">
            <a:extLst>
              <a:ext uri="{FF2B5EF4-FFF2-40B4-BE49-F238E27FC236}">
                <a16:creationId xmlns:a16="http://schemas.microsoft.com/office/drawing/2014/main" id="{1818DCC9-E6AE-0B96-2801-41B0719E4C8F}"/>
              </a:ext>
            </a:extLst>
          </p:cNvPr>
          <p:cNvSpPr txBox="1"/>
          <p:nvPr/>
        </p:nvSpPr>
        <p:spPr>
          <a:xfrm>
            <a:off x="226989" y="6151875"/>
            <a:ext cx="11827790" cy="707886"/>
          </a:xfrm>
          <a:prstGeom prst="rect">
            <a:avLst/>
          </a:prstGeom>
          <a:noFill/>
        </p:spPr>
        <p:txBody>
          <a:bodyPr wrap="none" rtlCol="0">
            <a:spAutoFit/>
          </a:bodyPr>
          <a:lstStyle/>
          <a:p>
            <a:pPr algn="ctr"/>
            <a:r>
              <a:rPr lang="en-US" sz="1600" dirty="0"/>
              <a:t>Staff will use Commission direction to develop the preliminary 2027 rate schedules to be presented to the Commission at a later date</a:t>
            </a:r>
          </a:p>
          <a:p>
            <a:pPr algn="ctr"/>
            <a:endParaRPr lang="en-US" sz="800" dirty="0"/>
          </a:p>
          <a:p>
            <a:pPr algn="ctr"/>
            <a:r>
              <a:rPr lang="en-US" sz="1600" dirty="0"/>
              <a:t>*This format provided a more structured meeting process, clear public-comment procedures, and efficient use of Commission and customer time.</a:t>
            </a:r>
          </a:p>
        </p:txBody>
      </p:sp>
      <p:sp>
        <p:nvSpPr>
          <p:cNvPr id="4" name="Rectangle: Rounded Corners 3">
            <a:extLst>
              <a:ext uri="{FF2B5EF4-FFF2-40B4-BE49-F238E27FC236}">
                <a16:creationId xmlns:a16="http://schemas.microsoft.com/office/drawing/2014/main" id="{2F2C07A8-305F-C9EF-234C-D3F4A35D8887}"/>
              </a:ext>
            </a:extLst>
          </p:cNvPr>
          <p:cNvSpPr/>
          <p:nvPr/>
        </p:nvSpPr>
        <p:spPr>
          <a:xfrm>
            <a:off x="131283" y="4336082"/>
            <a:ext cx="5386999" cy="1740417"/>
          </a:xfrm>
          <a:prstGeom prst="roundRect">
            <a:avLst/>
          </a:prstGeom>
          <a:noFill/>
          <a:ln w="50800">
            <a:solidFill>
              <a:srgbClr val="27824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rgbClr val="1A2B3D"/>
                </a:solidFill>
              </a:rPr>
              <a:t>Decision 1: Rate Allocation – Who pays?</a:t>
            </a:r>
          </a:p>
          <a:p>
            <a:pPr marL="342900" indent="-342900">
              <a:spcBef>
                <a:spcPts val="0"/>
              </a:spcBef>
              <a:buFont typeface="Arial" panose="020B0604020202020204" pitchFamily="34" charset="0"/>
              <a:buChar char="•"/>
            </a:pPr>
            <a:r>
              <a:rPr lang="en-US" sz="2000" dirty="0">
                <a:solidFill>
                  <a:srgbClr val="1A2B3D"/>
                </a:solidFill>
              </a:rPr>
              <a:t>Apply the same % increase to all classes?</a:t>
            </a:r>
          </a:p>
          <a:p>
            <a:pPr algn="ctr">
              <a:spcBef>
                <a:spcPts val="0"/>
              </a:spcBef>
            </a:pPr>
            <a:r>
              <a:rPr lang="en-US" sz="2000" dirty="0">
                <a:solidFill>
                  <a:srgbClr val="1A2B3D"/>
                </a:solidFill>
              </a:rPr>
              <a:t>OR</a:t>
            </a:r>
          </a:p>
          <a:p>
            <a:pPr marL="342900" indent="-342900">
              <a:spcBef>
                <a:spcPts val="0"/>
              </a:spcBef>
              <a:buFont typeface="Arial" panose="020B0604020202020204" pitchFamily="34" charset="0"/>
              <a:buChar char="•"/>
            </a:pPr>
            <a:r>
              <a:rPr lang="en-US" sz="2000" dirty="0">
                <a:solidFill>
                  <a:srgbClr val="1A2B3D"/>
                </a:solidFill>
              </a:rPr>
              <a:t>Vary increases by class to move toward COSA targets</a:t>
            </a:r>
          </a:p>
        </p:txBody>
      </p:sp>
      <p:sp>
        <p:nvSpPr>
          <p:cNvPr id="7" name="Rectangle: Rounded Corners 6">
            <a:extLst>
              <a:ext uri="{FF2B5EF4-FFF2-40B4-BE49-F238E27FC236}">
                <a16:creationId xmlns:a16="http://schemas.microsoft.com/office/drawing/2014/main" id="{6D91E0D5-98C4-53DB-A4D6-9010DF6CA566}"/>
              </a:ext>
            </a:extLst>
          </p:cNvPr>
          <p:cNvSpPr/>
          <p:nvPr/>
        </p:nvSpPr>
        <p:spPr>
          <a:xfrm>
            <a:off x="5773470" y="4334606"/>
            <a:ext cx="6294475" cy="1736988"/>
          </a:xfrm>
          <a:prstGeom prst="roundRect">
            <a:avLst/>
          </a:prstGeom>
          <a:noFill/>
          <a:ln w="50800">
            <a:solidFill>
              <a:srgbClr val="27824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rgbClr val="1A2B3D"/>
                </a:solidFill>
              </a:rPr>
              <a:t>Decision 2: Rate Design – Where is it Collected?</a:t>
            </a:r>
          </a:p>
          <a:p>
            <a:pPr marL="342900" indent="-342900">
              <a:spcBef>
                <a:spcPts val="0"/>
              </a:spcBef>
              <a:buFont typeface="Arial" panose="020B0604020202020204" pitchFamily="34" charset="0"/>
              <a:buChar char="•"/>
            </a:pPr>
            <a:r>
              <a:rPr lang="en-US" sz="2000" dirty="0">
                <a:solidFill>
                  <a:srgbClr val="1A2B3D"/>
                </a:solidFill>
              </a:rPr>
              <a:t>Spread the increases evenly across all rate components</a:t>
            </a:r>
          </a:p>
          <a:p>
            <a:pPr algn="ctr">
              <a:spcBef>
                <a:spcPts val="0"/>
              </a:spcBef>
            </a:pPr>
            <a:r>
              <a:rPr lang="en-US" sz="2000" dirty="0">
                <a:solidFill>
                  <a:srgbClr val="1A2B3D"/>
                </a:solidFill>
              </a:rPr>
              <a:t>OR</a:t>
            </a:r>
          </a:p>
          <a:p>
            <a:pPr marL="342900" indent="-342900">
              <a:spcBef>
                <a:spcPts val="0"/>
              </a:spcBef>
              <a:buFont typeface="Arial" panose="020B0604020202020204" pitchFamily="34" charset="0"/>
              <a:buChar char="•"/>
            </a:pPr>
            <a:r>
              <a:rPr lang="en-US" sz="2000" dirty="0">
                <a:solidFill>
                  <a:srgbClr val="1A2B3D"/>
                </a:solidFill>
              </a:rPr>
              <a:t>Target specific components (customer, demand, energy)?</a:t>
            </a:r>
          </a:p>
        </p:txBody>
      </p:sp>
      <p:sp>
        <p:nvSpPr>
          <p:cNvPr id="8" name="Rectangle 7">
            <a:extLst>
              <a:ext uri="{FF2B5EF4-FFF2-40B4-BE49-F238E27FC236}">
                <a16:creationId xmlns:a16="http://schemas.microsoft.com/office/drawing/2014/main" id="{9794197D-17F3-8247-020D-BD0FBF118405}"/>
              </a:ext>
            </a:extLst>
          </p:cNvPr>
          <p:cNvSpPr/>
          <p:nvPr/>
        </p:nvSpPr>
        <p:spPr>
          <a:xfrm>
            <a:off x="248255" y="1594536"/>
            <a:ext cx="2137463" cy="2637607"/>
          </a:xfrm>
          <a:prstGeom prst="rect">
            <a:avLst/>
          </a:prstGeom>
          <a:noFill/>
          <a:ln w="50800">
            <a:solidFill>
              <a:srgbClr val="278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007BE782-726E-439C-9180-714F212E5B37}"/>
              </a:ext>
            </a:extLst>
          </p:cNvPr>
          <p:cNvSpPr/>
          <p:nvPr/>
        </p:nvSpPr>
        <p:spPr>
          <a:xfrm>
            <a:off x="356144" y="1665719"/>
            <a:ext cx="1931538" cy="2476072"/>
          </a:xfrm>
          <a:prstGeom prst="roundRect">
            <a:avLst/>
          </a:prstGeom>
          <a:solidFill>
            <a:srgbClr val="CFA82F"/>
          </a:solidFill>
          <a:ln w="50800">
            <a:solidFill>
              <a:srgbClr val="1A2B3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Develop Draft Rates</a:t>
            </a:r>
          </a:p>
          <a:p>
            <a:pPr algn="ctr">
              <a:spcBef>
                <a:spcPts val="0"/>
              </a:spcBef>
            </a:pPr>
            <a:endParaRPr lang="en-US" sz="24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Tw Cen MT"/>
                <a:ea typeface="+mn-ea"/>
                <a:cs typeface="+mn-cs"/>
              </a:rPr>
              <a:t>September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w Cen MT"/>
              <a:ea typeface="+mn-ea"/>
              <a:cs typeface="+mn-cs"/>
            </a:endParaRPr>
          </a:p>
        </p:txBody>
      </p:sp>
      <p:sp>
        <p:nvSpPr>
          <p:cNvPr id="10" name="Rectangle: Rounded Corners 9">
            <a:extLst>
              <a:ext uri="{FF2B5EF4-FFF2-40B4-BE49-F238E27FC236}">
                <a16:creationId xmlns:a16="http://schemas.microsoft.com/office/drawing/2014/main" id="{863E214D-F2EA-1A7D-9119-8E494BC6D6AB}"/>
              </a:ext>
            </a:extLst>
          </p:cNvPr>
          <p:cNvSpPr/>
          <p:nvPr/>
        </p:nvSpPr>
        <p:spPr>
          <a:xfrm>
            <a:off x="3022627" y="1665718"/>
            <a:ext cx="2250041" cy="2478024"/>
          </a:xfrm>
          <a:prstGeom prst="roundRect">
            <a:avLst/>
          </a:prstGeom>
          <a:solidFill>
            <a:srgbClr val="247C3E"/>
          </a:solidFill>
          <a:ln w="50800">
            <a:solidFill>
              <a:srgbClr val="1A2B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Customer Communication</a:t>
            </a:r>
          </a:p>
          <a:p>
            <a:pPr algn="ctr">
              <a:spcBef>
                <a:spcPts val="0"/>
              </a:spcBef>
            </a:pPr>
            <a:endParaRPr lang="en-US" sz="2400" dirty="0">
              <a:solidFill>
                <a:schemeClr val="bg1"/>
              </a:solidFill>
            </a:endParaRPr>
          </a:p>
          <a:p>
            <a:pPr algn="ctr"/>
            <a:r>
              <a:rPr lang="en-US" dirty="0"/>
              <a:t>October/November</a:t>
            </a:r>
          </a:p>
          <a:p>
            <a:pPr algn="ctr"/>
            <a:endParaRPr lang="en-US" dirty="0">
              <a:solidFill>
                <a:schemeClr val="bg1"/>
              </a:solidFill>
            </a:endParaRPr>
          </a:p>
        </p:txBody>
      </p:sp>
      <p:sp>
        <p:nvSpPr>
          <p:cNvPr id="11" name="Rectangle: Rounded Corners 10">
            <a:extLst>
              <a:ext uri="{FF2B5EF4-FFF2-40B4-BE49-F238E27FC236}">
                <a16:creationId xmlns:a16="http://schemas.microsoft.com/office/drawing/2014/main" id="{759BDA52-0845-E78C-00A0-0CB875E18CCA}"/>
              </a:ext>
            </a:extLst>
          </p:cNvPr>
          <p:cNvSpPr/>
          <p:nvPr/>
        </p:nvSpPr>
        <p:spPr>
          <a:xfrm>
            <a:off x="6007613" y="1663767"/>
            <a:ext cx="2624727" cy="2478024"/>
          </a:xfrm>
          <a:prstGeom prst="roundRect">
            <a:avLst/>
          </a:prstGeom>
          <a:solidFill>
            <a:srgbClr val="1A2B3D"/>
          </a:solidFill>
          <a:ln w="50800">
            <a:solidFill>
              <a:srgbClr val="1A2B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Customer </a:t>
            </a:r>
          </a:p>
          <a:p>
            <a:pPr algn="ctr">
              <a:spcBef>
                <a:spcPts val="0"/>
              </a:spcBef>
            </a:pPr>
            <a:r>
              <a:rPr lang="en-US" sz="2400" dirty="0">
                <a:solidFill>
                  <a:schemeClr val="bg1"/>
                </a:solidFill>
              </a:rPr>
              <a:t>Meeting</a:t>
            </a:r>
          </a:p>
          <a:p>
            <a:pPr algn="ctr">
              <a:spcBef>
                <a:spcPts val="0"/>
              </a:spcBef>
            </a:pPr>
            <a:endParaRPr lang="en-US" sz="2400" dirty="0">
              <a:solidFill>
                <a:schemeClr val="bg1"/>
              </a:solidFill>
            </a:endParaRPr>
          </a:p>
          <a:p>
            <a:pPr algn="ctr">
              <a:spcBef>
                <a:spcPts val="0"/>
              </a:spcBef>
            </a:pPr>
            <a:r>
              <a:rPr lang="en-US" dirty="0">
                <a:solidFill>
                  <a:schemeClr val="bg1"/>
                </a:solidFill>
              </a:rPr>
              <a:t>November 10, 2026</a:t>
            </a:r>
          </a:p>
          <a:p>
            <a:pPr algn="ctr">
              <a:spcBef>
                <a:spcPts val="0"/>
              </a:spcBef>
            </a:pPr>
            <a:r>
              <a:rPr lang="en-US" sz="1600" dirty="0">
                <a:solidFill>
                  <a:schemeClr val="bg1"/>
                </a:solidFill>
              </a:rPr>
              <a:t>During Budget Hearing*</a:t>
            </a:r>
          </a:p>
        </p:txBody>
      </p:sp>
      <p:sp>
        <p:nvSpPr>
          <p:cNvPr id="12" name="Rectangle: Rounded Corners 11">
            <a:extLst>
              <a:ext uri="{FF2B5EF4-FFF2-40B4-BE49-F238E27FC236}">
                <a16:creationId xmlns:a16="http://schemas.microsoft.com/office/drawing/2014/main" id="{356542F3-DBC1-2895-4BE0-F7F66FCDC4BC}"/>
              </a:ext>
            </a:extLst>
          </p:cNvPr>
          <p:cNvSpPr/>
          <p:nvPr/>
        </p:nvSpPr>
        <p:spPr>
          <a:xfrm>
            <a:off x="9367284" y="1663767"/>
            <a:ext cx="2503761" cy="2478024"/>
          </a:xfrm>
          <a:prstGeom prst="roundRect">
            <a:avLst/>
          </a:prstGeom>
          <a:solidFill>
            <a:srgbClr val="3F697A"/>
          </a:solidFill>
          <a:ln w="50800">
            <a:solidFill>
              <a:srgbClr val="1A2B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Commission Approval</a:t>
            </a:r>
          </a:p>
          <a:p>
            <a:pPr algn="ctr">
              <a:spcBef>
                <a:spcPts val="0"/>
              </a:spcBef>
            </a:pPr>
            <a:endParaRPr lang="en-US" sz="24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Tw Cen MT"/>
              </a:rPr>
              <a:t>December</a:t>
            </a:r>
            <a:r>
              <a:rPr kumimoji="0" lang="en-US" sz="1800" b="0" i="0" u="none" strike="noStrike" kern="1200" cap="none" spc="0" normalizeH="0" baseline="0" noProof="0" dirty="0">
                <a:ln>
                  <a:noFill/>
                </a:ln>
                <a:solidFill>
                  <a:prstClr val="white"/>
                </a:solidFill>
                <a:effectLst/>
                <a:uLnTx/>
                <a:uFillTx/>
                <a:latin typeface="Tw Cen MT"/>
                <a:ea typeface="+mn-ea"/>
                <a:cs typeface="+mn-cs"/>
              </a:rPr>
              <a:t> 8, 2026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Tw Cen MT"/>
                <a:ea typeface="+mn-ea"/>
                <a:cs typeface="+mn-cs"/>
              </a:rPr>
              <a:t>With Budget Adoption</a:t>
            </a:r>
          </a:p>
        </p:txBody>
      </p:sp>
      <p:cxnSp>
        <p:nvCxnSpPr>
          <p:cNvPr id="13" name="Straight Arrow Connector 12">
            <a:extLst>
              <a:ext uri="{FF2B5EF4-FFF2-40B4-BE49-F238E27FC236}">
                <a16:creationId xmlns:a16="http://schemas.microsoft.com/office/drawing/2014/main" id="{672F4EBA-4056-CCB8-795D-D81403490576}"/>
              </a:ext>
            </a:extLst>
          </p:cNvPr>
          <p:cNvCxnSpPr>
            <a:cxnSpLocks/>
            <a:stCxn id="9" idx="3"/>
            <a:endCxn id="10" idx="1"/>
          </p:cNvCxnSpPr>
          <p:nvPr/>
        </p:nvCxnSpPr>
        <p:spPr>
          <a:xfrm>
            <a:off x="2287682" y="2903755"/>
            <a:ext cx="734945" cy="975"/>
          </a:xfrm>
          <a:prstGeom prst="straightConnector1">
            <a:avLst/>
          </a:prstGeom>
          <a:ln w="57150">
            <a:solidFill>
              <a:srgbClr val="1A2B3D"/>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0253E02-200C-72C9-E984-6B191715CD3C}"/>
              </a:ext>
            </a:extLst>
          </p:cNvPr>
          <p:cNvCxnSpPr>
            <a:cxnSpLocks/>
            <a:stCxn id="10" idx="3"/>
            <a:endCxn id="11" idx="1"/>
          </p:cNvCxnSpPr>
          <p:nvPr/>
        </p:nvCxnSpPr>
        <p:spPr>
          <a:xfrm flipV="1">
            <a:off x="5272668" y="2902779"/>
            <a:ext cx="734945" cy="1951"/>
          </a:xfrm>
          <a:prstGeom prst="straightConnector1">
            <a:avLst/>
          </a:prstGeom>
          <a:ln w="57150">
            <a:solidFill>
              <a:srgbClr val="1A2B3D"/>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B33855DC-FE81-E542-4840-A1A7F13D08D5}"/>
              </a:ext>
            </a:extLst>
          </p:cNvPr>
          <p:cNvCxnSpPr>
            <a:cxnSpLocks/>
            <a:stCxn id="11" idx="3"/>
            <a:endCxn id="12" idx="1"/>
          </p:cNvCxnSpPr>
          <p:nvPr/>
        </p:nvCxnSpPr>
        <p:spPr>
          <a:xfrm>
            <a:off x="8632340" y="2902779"/>
            <a:ext cx="734944" cy="0"/>
          </a:xfrm>
          <a:prstGeom prst="straightConnector1">
            <a:avLst/>
          </a:prstGeom>
          <a:ln w="57150">
            <a:solidFill>
              <a:srgbClr val="1A2B3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667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4C44B3A-24B6-005C-4014-0771B47956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611CBD-F3A1-92E2-5C8E-9B0CFAF1C202}"/>
              </a:ext>
            </a:extLst>
          </p:cNvPr>
          <p:cNvSpPr>
            <a:spLocks noGrp="1"/>
          </p:cNvSpPr>
          <p:nvPr>
            <p:ph type="title"/>
          </p:nvPr>
        </p:nvSpPr>
        <p:spPr>
          <a:xfrm>
            <a:off x="2022437" y="1600200"/>
            <a:ext cx="9897035" cy="990600"/>
          </a:xfrm>
        </p:spPr>
        <p:txBody>
          <a:bodyPr>
            <a:normAutofit/>
          </a:bodyPr>
          <a:lstStyle/>
          <a:p>
            <a:pPr>
              <a:defRPr/>
            </a:pPr>
            <a:r>
              <a:rPr lang="en-US" dirty="0"/>
              <a:t>2026 Bond Issuance Draft Schedule</a:t>
            </a:r>
          </a:p>
        </p:txBody>
      </p:sp>
      <p:sp>
        <p:nvSpPr>
          <p:cNvPr id="7" name="Slide Number Placeholder 6">
            <a:extLst>
              <a:ext uri="{FF2B5EF4-FFF2-40B4-BE49-F238E27FC236}">
                <a16:creationId xmlns:a16="http://schemas.microsoft.com/office/drawing/2014/main" id="{7392B927-2A1C-B0BD-5214-74BBBF93B02A}"/>
              </a:ext>
            </a:extLst>
          </p:cNvPr>
          <p:cNvSpPr>
            <a:spLocks noGrp="1"/>
          </p:cNvSpPr>
          <p:nvPr>
            <p:ph type="sldNum" sz="quarter" idx="11"/>
          </p:nvPr>
        </p:nvSpPr>
        <p:spPr/>
        <p:txBody>
          <a:bodyPr/>
          <a:lstStyle/>
          <a:p>
            <a:fld id="{395BCCDF-7E0A-4357-9D12-259F8FD7FFD8}" type="slidenum">
              <a:rPr lang="en-US">
                <a:latin typeface="Tw Cen MT"/>
              </a:rPr>
              <a:pPr/>
              <a:t>16</a:t>
            </a:fld>
            <a:endParaRPr lang="en-US" dirty="0">
              <a:latin typeface="Tw Cen MT"/>
            </a:endParaRPr>
          </a:p>
        </p:txBody>
      </p:sp>
    </p:spTree>
    <p:extLst>
      <p:ext uri="{BB962C8B-B14F-4D97-AF65-F5344CB8AC3E}">
        <p14:creationId xmlns:p14="http://schemas.microsoft.com/office/powerpoint/2010/main" val="3770556362"/>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596A113-D5A0-22EE-9F61-DEF0E881946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BFF0DAA-9008-0C19-E69D-DBEFD94924F4}"/>
              </a:ext>
            </a:extLst>
          </p:cNvPr>
          <p:cNvSpPr>
            <a:spLocks noGrp="1"/>
          </p:cNvSpPr>
          <p:nvPr>
            <p:ph type="sldNum" sz="quarter" idx="12"/>
          </p:nvPr>
        </p:nvSpPr>
        <p:spPr/>
        <p:txBody>
          <a:bodyPr>
            <a:normAutofit fontScale="85000" lnSpcReduction="20000"/>
          </a:bodyPr>
          <a:lstStyle/>
          <a:p>
            <a:fld id="{14A0D438-1743-42C4-8C31-D251F13359CC}" type="slidenum">
              <a:rPr lang="en-US" smtClean="0"/>
              <a:t>17</a:t>
            </a:fld>
            <a:endParaRPr lang="en-US"/>
          </a:p>
        </p:txBody>
      </p:sp>
      <p:sp>
        <p:nvSpPr>
          <p:cNvPr id="5" name="Title 4">
            <a:extLst>
              <a:ext uri="{FF2B5EF4-FFF2-40B4-BE49-F238E27FC236}">
                <a16:creationId xmlns:a16="http://schemas.microsoft.com/office/drawing/2014/main" id="{D22A3E59-B9ED-981A-0657-EC220856819F}"/>
              </a:ext>
            </a:extLst>
          </p:cNvPr>
          <p:cNvSpPr>
            <a:spLocks noGrp="1"/>
          </p:cNvSpPr>
          <p:nvPr>
            <p:ph type="title"/>
          </p:nvPr>
        </p:nvSpPr>
        <p:spPr/>
        <p:txBody>
          <a:bodyPr>
            <a:normAutofit fontScale="90000"/>
          </a:bodyPr>
          <a:lstStyle/>
          <a:p>
            <a:r>
              <a:rPr lang="en-US" dirty="0"/>
              <a:t>2026 Bond Issuance Draft Schedule*</a:t>
            </a:r>
            <a:br>
              <a:rPr lang="en-US" dirty="0"/>
            </a:br>
            <a:r>
              <a:rPr lang="en-US" sz="1800" dirty="0"/>
              <a:t>*Dates subject to change</a:t>
            </a:r>
            <a:endParaRPr lang="en-US" dirty="0"/>
          </a:p>
        </p:txBody>
      </p:sp>
      <p:sp>
        <p:nvSpPr>
          <p:cNvPr id="85" name="Rectangle: Rounded Corners 84">
            <a:extLst>
              <a:ext uri="{FF2B5EF4-FFF2-40B4-BE49-F238E27FC236}">
                <a16:creationId xmlns:a16="http://schemas.microsoft.com/office/drawing/2014/main" id="{546078DE-7FC6-32F8-D0E2-330AFC99673F}"/>
              </a:ext>
            </a:extLst>
          </p:cNvPr>
          <p:cNvSpPr/>
          <p:nvPr/>
        </p:nvSpPr>
        <p:spPr>
          <a:xfrm>
            <a:off x="310897" y="2139526"/>
            <a:ext cx="10966704" cy="410772"/>
          </a:xfrm>
          <a:prstGeom prst="roundRect">
            <a:avLst>
              <a:gd name="adj" fmla="val 50000"/>
            </a:avLst>
          </a:prstGeom>
          <a:solidFill>
            <a:srgbClr val="50925B"/>
          </a:solidFill>
          <a:ln w="31750" cap="flat" cmpd="sng" algn="ctr">
            <a:solidFill>
              <a:srgbClr val="50925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86" name="Rectangle: Rounded Corners 85">
            <a:extLst>
              <a:ext uri="{FF2B5EF4-FFF2-40B4-BE49-F238E27FC236}">
                <a16:creationId xmlns:a16="http://schemas.microsoft.com/office/drawing/2014/main" id="{7E22A331-F7BB-167D-1D36-68FA0469CE07}"/>
              </a:ext>
            </a:extLst>
          </p:cNvPr>
          <p:cNvSpPr/>
          <p:nvPr/>
        </p:nvSpPr>
        <p:spPr>
          <a:xfrm>
            <a:off x="310897" y="2826840"/>
            <a:ext cx="10966704" cy="410772"/>
          </a:xfrm>
          <a:prstGeom prst="roundRect">
            <a:avLst>
              <a:gd name="adj" fmla="val 50000"/>
            </a:avLst>
          </a:prstGeom>
          <a:solidFill>
            <a:srgbClr val="50925B"/>
          </a:solidFill>
          <a:ln w="31750" cap="flat" cmpd="sng" algn="ctr">
            <a:solidFill>
              <a:srgbClr val="50925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87" name="Rectangle: Rounded Corners 86">
            <a:extLst>
              <a:ext uri="{FF2B5EF4-FFF2-40B4-BE49-F238E27FC236}">
                <a16:creationId xmlns:a16="http://schemas.microsoft.com/office/drawing/2014/main" id="{C6CF5C60-CB0B-DBB9-C3D5-4DEE2A1968E1}"/>
              </a:ext>
            </a:extLst>
          </p:cNvPr>
          <p:cNvSpPr/>
          <p:nvPr/>
        </p:nvSpPr>
        <p:spPr>
          <a:xfrm>
            <a:off x="310897" y="3514154"/>
            <a:ext cx="10966704" cy="410772"/>
          </a:xfrm>
          <a:prstGeom prst="roundRect">
            <a:avLst>
              <a:gd name="adj" fmla="val 50000"/>
            </a:avLst>
          </a:prstGeom>
          <a:solidFill>
            <a:srgbClr val="50925B"/>
          </a:solidFill>
          <a:ln w="31750" cap="flat" cmpd="sng" algn="ctr">
            <a:solidFill>
              <a:srgbClr val="50925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88" name="Rectangle: Rounded Corners 87">
            <a:extLst>
              <a:ext uri="{FF2B5EF4-FFF2-40B4-BE49-F238E27FC236}">
                <a16:creationId xmlns:a16="http://schemas.microsoft.com/office/drawing/2014/main" id="{8C3FCF29-2D16-6FDE-EB73-61D439F3B757}"/>
              </a:ext>
            </a:extLst>
          </p:cNvPr>
          <p:cNvSpPr/>
          <p:nvPr/>
        </p:nvSpPr>
        <p:spPr>
          <a:xfrm>
            <a:off x="310897" y="4201468"/>
            <a:ext cx="10966704" cy="410772"/>
          </a:xfrm>
          <a:prstGeom prst="roundRect">
            <a:avLst>
              <a:gd name="adj" fmla="val 50000"/>
            </a:avLst>
          </a:prstGeom>
          <a:solidFill>
            <a:srgbClr val="50925B"/>
          </a:solidFill>
          <a:ln w="31750" cap="flat" cmpd="sng" algn="ctr">
            <a:solidFill>
              <a:srgbClr val="50925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89" name="Rectangle: Rounded Corners 88">
            <a:extLst>
              <a:ext uri="{FF2B5EF4-FFF2-40B4-BE49-F238E27FC236}">
                <a16:creationId xmlns:a16="http://schemas.microsoft.com/office/drawing/2014/main" id="{C627E167-16EB-2729-8EF3-7E47541075B0}"/>
              </a:ext>
            </a:extLst>
          </p:cNvPr>
          <p:cNvSpPr/>
          <p:nvPr/>
        </p:nvSpPr>
        <p:spPr>
          <a:xfrm>
            <a:off x="310897" y="4888782"/>
            <a:ext cx="10966704" cy="410772"/>
          </a:xfrm>
          <a:prstGeom prst="roundRect">
            <a:avLst>
              <a:gd name="adj" fmla="val 50000"/>
            </a:avLst>
          </a:prstGeom>
          <a:solidFill>
            <a:srgbClr val="50925B"/>
          </a:solidFill>
          <a:ln w="31750" cap="flat" cmpd="sng" algn="ctr">
            <a:solidFill>
              <a:srgbClr val="50925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90" name="Rectangle: Rounded Corners 89">
            <a:extLst>
              <a:ext uri="{FF2B5EF4-FFF2-40B4-BE49-F238E27FC236}">
                <a16:creationId xmlns:a16="http://schemas.microsoft.com/office/drawing/2014/main" id="{8385D22F-7A57-AFBB-B247-F23698E4693A}"/>
              </a:ext>
            </a:extLst>
          </p:cNvPr>
          <p:cNvSpPr/>
          <p:nvPr/>
        </p:nvSpPr>
        <p:spPr>
          <a:xfrm>
            <a:off x="310897" y="5576096"/>
            <a:ext cx="10966704" cy="410772"/>
          </a:xfrm>
          <a:prstGeom prst="roundRect">
            <a:avLst>
              <a:gd name="adj" fmla="val 50000"/>
            </a:avLst>
          </a:prstGeom>
          <a:solidFill>
            <a:srgbClr val="50925B"/>
          </a:solidFill>
          <a:ln w="31750" cap="flat" cmpd="sng" algn="ctr">
            <a:solidFill>
              <a:srgbClr val="50925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grpSp>
        <p:nvGrpSpPr>
          <p:cNvPr id="91" name="Group 90">
            <a:extLst>
              <a:ext uri="{FF2B5EF4-FFF2-40B4-BE49-F238E27FC236}">
                <a16:creationId xmlns:a16="http://schemas.microsoft.com/office/drawing/2014/main" id="{3DE8FEEF-8CE6-680D-8AE9-1F5774AEEFF0}"/>
              </a:ext>
            </a:extLst>
          </p:cNvPr>
          <p:cNvGrpSpPr/>
          <p:nvPr/>
        </p:nvGrpSpPr>
        <p:grpSpPr>
          <a:xfrm>
            <a:off x="2753032" y="1581542"/>
            <a:ext cx="825910" cy="4405326"/>
            <a:chOff x="2133600" y="1555548"/>
            <a:chExt cx="825910" cy="4766594"/>
          </a:xfrm>
        </p:grpSpPr>
        <p:cxnSp>
          <p:nvCxnSpPr>
            <p:cNvPr id="92" name="Straight Connector 91">
              <a:extLst>
                <a:ext uri="{FF2B5EF4-FFF2-40B4-BE49-F238E27FC236}">
                  <a16:creationId xmlns:a16="http://schemas.microsoft.com/office/drawing/2014/main" id="{31F159B2-CE8F-5181-E29E-B7062923797E}"/>
                </a:ext>
              </a:extLst>
            </p:cNvPr>
            <p:cNvCxnSpPr/>
            <p:nvPr/>
          </p:nvCxnSpPr>
          <p:spPr>
            <a:xfrm>
              <a:off x="2566220" y="1917290"/>
              <a:ext cx="0" cy="4404852"/>
            </a:xfrm>
            <a:prstGeom prst="line">
              <a:avLst/>
            </a:prstGeom>
            <a:noFill/>
            <a:ln w="25400" cap="flat" cmpd="sng" algn="ctr">
              <a:solidFill>
                <a:sysClr val="window" lastClr="FFFFFF">
                  <a:lumMod val="75000"/>
                </a:sysClr>
              </a:solidFill>
              <a:prstDash val="sysDot"/>
              <a:tailEnd type="none"/>
            </a:ln>
            <a:effectLst/>
          </p:spPr>
        </p:cxnSp>
        <p:sp>
          <p:nvSpPr>
            <p:cNvPr id="93" name="Rectangle: Rounded Corners 92">
              <a:extLst>
                <a:ext uri="{FF2B5EF4-FFF2-40B4-BE49-F238E27FC236}">
                  <a16:creationId xmlns:a16="http://schemas.microsoft.com/office/drawing/2014/main" id="{009894A0-F814-354A-A369-B5C3CAF1B63F}"/>
                </a:ext>
              </a:extLst>
            </p:cNvPr>
            <p:cNvSpPr/>
            <p:nvPr/>
          </p:nvSpPr>
          <p:spPr>
            <a:xfrm>
              <a:off x="2133600" y="1565381"/>
              <a:ext cx="825910" cy="410772"/>
            </a:xfrm>
            <a:prstGeom prst="roundRect">
              <a:avLst>
                <a:gd name="adj" fmla="val 50000"/>
              </a:avLst>
            </a:prstGeom>
            <a:solidFill>
              <a:srgbClr val="CFA82F"/>
            </a:soli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94" name="TextBox 93">
              <a:extLst>
                <a:ext uri="{FF2B5EF4-FFF2-40B4-BE49-F238E27FC236}">
                  <a16:creationId xmlns:a16="http://schemas.microsoft.com/office/drawing/2014/main" id="{96F557D0-9573-11A3-DA7E-CCA2B6C84D70}"/>
                </a:ext>
              </a:extLst>
            </p:cNvPr>
            <p:cNvSpPr txBox="1"/>
            <p:nvPr/>
          </p:nvSpPr>
          <p:spPr>
            <a:xfrm>
              <a:off x="2290916" y="1555548"/>
              <a:ext cx="550607" cy="38763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Tw Cen MT"/>
                </a:rPr>
                <a:t>Apr</a:t>
              </a:r>
            </a:p>
          </p:txBody>
        </p:sp>
      </p:grpSp>
      <p:grpSp>
        <p:nvGrpSpPr>
          <p:cNvPr id="95" name="Group 94">
            <a:extLst>
              <a:ext uri="{FF2B5EF4-FFF2-40B4-BE49-F238E27FC236}">
                <a16:creationId xmlns:a16="http://schemas.microsoft.com/office/drawing/2014/main" id="{1210CD01-1995-BAF1-653D-F49032BB538E}"/>
              </a:ext>
            </a:extLst>
          </p:cNvPr>
          <p:cNvGrpSpPr/>
          <p:nvPr/>
        </p:nvGrpSpPr>
        <p:grpSpPr>
          <a:xfrm>
            <a:off x="3705618" y="1581542"/>
            <a:ext cx="825910" cy="4405326"/>
            <a:chOff x="2133600" y="1555548"/>
            <a:chExt cx="825910" cy="4766594"/>
          </a:xfrm>
        </p:grpSpPr>
        <p:cxnSp>
          <p:nvCxnSpPr>
            <p:cNvPr id="96" name="Straight Connector 95">
              <a:extLst>
                <a:ext uri="{FF2B5EF4-FFF2-40B4-BE49-F238E27FC236}">
                  <a16:creationId xmlns:a16="http://schemas.microsoft.com/office/drawing/2014/main" id="{771B241D-B4E4-3942-D5C4-03661277F212}"/>
                </a:ext>
              </a:extLst>
            </p:cNvPr>
            <p:cNvCxnSpPr/>
            <p:nvPr/>
          </p:nvCxnSpPr>
          <p:spPr>
            <a:xfrm>
              <a:off x="2566220" y="1917290"/>
              <a:ext cx="0" cy="4404852"/>
            </a:xfrm>
            <a:prstGeom prst="line">
              <a:avLst/>
            </a:prstGeom>
            <a:noFill/>
            <a:ln w="25400" cap="flat" cmpd="sng" algn="ctr">
              <a:solidFill>
                <a:sysClr val="window" lastClr="FFFFFF">
                  <a:lumMod val="75000"/>
                </a:sysClr>
              </a:solidFill>
              <a:prstDash val="sysDot"/>
              <a:tailEnd type="none"/>
            </a:ln>
            <a:effectLst/>
          </p:spPr>
        </p:cxnSp>
        <p:sp>
          <p:nvSpPr>
            <p:cNvPr id="97" name="Rectangle: Rounded Corners 96">
              <a:extLst>
                <a:ext uri="{FF2B5EF4-FFF2-40B4-BE49-F238E27FC236}">
                  <a16:creationId xmlns:a16="http://schemas.microsoft.com/office/drawing/2014/main" id="{155C4F4C-D52C-DBAE-82CA-B00A2184FD34}"/>
                </a:ext>
              </a:extLst>
            </p:cNvPr>
            <p:cNvSpPr/>
            <p:nvPr/>
          </p:nvSpPr>
          <p:spPr>
            <a:xfrm>
              <a:off x="2133600" y="1565381"/>
              <a:ext cx="825910" cy="410772"/>
            </a:xfrm>
            <a:prstGeom prst="roundRect">
              <a:avLst>
                <a:gd name="adj" fmla="val 50000"/>
              </a:avLst>
            </a:prstGeom>
            <a:solidFill>
              <a:srgbClr val="CFA82F"/>
            </a:soli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98" name="TextBox 97">
              <a:extLst>
                <a:ext uri="{FF2B5EF4-FFF2-40B4-BE49-F238E27FC236}">
                  <a16:creationId xmlns:a16="http://schemas.microsoft.com/office/drawing/2014/main" id="{937B9A93-DDAC-D6F1-D342-A1A72C392A33}"/>
                </a:ext>
              </a:extLst>
            </p:cNvPr>
            <p:cNvSpPr txBox="1"/>
            <p:nvPr/>
          </p:nvSpPr>
          <p:spPr>
            <a:xfrm>
              <a:off x="2222092" y="1555548"/>
              <a:ext cx="677283" cy="38763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Tw Cen MT"/>
                </a:rPr>
                <a:t>May</a:t>
              </a:r>
            </a:p>
          </p:txBody>
        </p:sp>
      </p:grpSp>
      <p:grpSp>
        <p:nvGrpSpPr>
          <p:cNvPr id="99" name="Group 98">
            <a:extLst>
              <a:ext uri="{FF2B5EF4-FFF2-40B4-BE49-F238E27FC236}">
                <a16:creationId xmlns:a16="http://schemas.microsoft.com/office/drawing/2014/main" id="{2E85AA45-5CED-40F2-DE13-13C36B06CE54}"/>
              </a:ext>
            </a:extLst>
          </p:cNvPr>
          <p:cNvGrpSpPr/>
          <p:nvPr/>
        </p:nvGrpSpPr>
        <p:grpSpPr>
          <a:xfrm>
            <a:off x="4658204" y="1581542"/>
            <a:ext cx="825910" cy="4405326"/>
            <a:chOff x="2133600" y="1555548"/>
            <a:chExt cx="825910" cy="4766594"/>
          </a:xfrm>
        </p:grpSpPr>
        <p:cxnSp>
          <p:nvCxnSpPr>
            <p:cNvPr id="100" name="Straight Connector 99">
              <a:extLst>
                <a:ext uri="{FF2B5EF4-FFF2-40B4-BE49-F238E27FC236}">
                  <a16:creationId xmlns:a16="http://schemas.microsoft.com/office/drawing/2014/main" id="{82C555ED-A84B-4F4A-2BB3-850BD5E40DD5}"/>
                </a:ext>
              </a:extLst>
            </p:cNvPr>
            <p:cNvCxnSpPr/>
            <p:nvPr/>
          </p:nvCxnSpPr>
          <p:spPr>
            <a:xfrm>
              <a:off x="2566220" y="1917290"/>
              <a:ext cx="0" cy="4404852"/>
            </a:xfrm>
            <a:prstGeom prst="line">
              <a:avLst/>
            </a:prstGeom>
            <a:noFill/>
            <a:ln w="25400" cap="flat" cmpd="sng" algn="ctr">
              <a:solidFill>
                <a:sysClr val="window" lastClr="FFFFFF">
                  <a:lumMod val="75000"/>
                </a:sysClr>
              </a:solidFill>
              <a:prstDash val="sysDot"/>
              <a:tailEnd type="none"/>
            </a:ln>
            <a:effectLst/>
          </p:spPr>
        </p:cxnSp>
        <p:sp>
          <p:nvSpPr>
            <p:cNvPr id="101" name="Rectangle: Rounded Corners 100">
              <a:extLst>
                <a:ext uri="{FF2B5EF4-FFF2-40B4-BE49-F238E27FC236}">
                  <a16:creationId xmlns:a16="http://schemas.microsoft.com/office/drawing/2014/main" id="{C0DB90D0-727C-07C2-4524-5B5BE372FE57}"/>
                </a:ext>
              </a:extLst>
            </p:cNvPr>
            <p:cNvSpPr/>
            <p:nvPr/>
          </p:nvSpPr>
          <p:spPr>
            <a:xfrm>
              <a:off x="2133600" y="1565381"/>
              <a:ext cx="825910" cy="410772"/>
            </a:xfrm>
            <a:prstGeom prst="roundRect">
              <a:avLst>
                <a:gd name="adj" fmla="val 50000"/>
              </a:avLst>
            </a:prstGeom>
            <a:solidFill>
              <a:srgbClr val="CFA82F"/>
            </a:soli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02" name="TextBox 101">
              <a:extLst>
                <a:ext uri="{FF2B5EF4-FFF2-40B4-BE49-F238E27FC236}">
                  <a16:creationId xmlns:a16="http://schemas.microsoft.com/office/drawing/2014/main" id="{A7E46055-DD9B-1A7B-230F-28A11861F8CD}"/>
                </a:ext>
              </a:extLst>
            </p:cNvPr>
            <p:cNvSpPr txBox="1"/>
            <p:nvPr/>
          </p:nvSpPr>
          <p:spPr>
            <a:xfrm>
              <a:off x="2290916" y="1555548"/>
              <a:ext cx="550607" cy="38763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Tw Cen MT"/>
                </a:rPr>
                <a:t>Jun</a:t>
              </a:r>
            </a:p>
          </p:txBody>
        </p:sp>
      </p:grpSp>
      <p:grpSp>
        <p:nvGrpSpPr>
          <p:cNvPr id="103" name="Group 102">
            <a:extLst>
              <a:ext uri="{FF2B5EF4-FFF2-40B4-BE49-F238E27FC236}">
                <a16:creationId xmlns:a16="http://schemas.microsoft.com/office/drawing/2014/main" id="{4E76E8AE-3E27-7821-0BB0-CC7E88E80C9D}"/>
              </a:ext>
            </a:extLst>
          </p:cNvPr>
          <p:cNvGrpSpPr/>
          <p:nvPr/>
        </p:nvGrpSpPr>
        <p:grpSpPr>
          <a:xfrm>
            <a:off x="5610790" y="1581542"/>
            <a:ext cx="825910" cy="4405326"/>
            <a:chOff x="2133600" y="1555548"/>
            <a:chExt cx="825910" cy="4766594"/>
          </a:xfrm>
        </p:grpSpPr>
        <p:cxnSp>
          <p:nvCxnSpPr>
            <p:cNvPr id="104" name="Straight Connector 103">
              <a:extLst>
                <a:ext uri="{FF2B5EF4-FFF2-40B4-BE49-F238E27FC236}">
                  <a16:creationId xmlns:a16="http://schemas.microsoft.com/office/drawing/2014/main" id="{5BB03D4F-056E-F94A-DBA3-60AE533F1AE6}"/>
                </a:ext>
              </a:extLst>
            </p:cNvPr>
            <p:cNvCxnSpPr/>
            <p:nvPr/>
          </p:nvCxnSpPr>
          <p:spPr>
            <a:xfrm>
              <a:off x="2566220" y="1917290"/>
              <a:ext cx="0" cy="4404852"/>
            </a:xfrm>
            <a:prstGeom prst="line">
              <a:avLst/>
            </a:prstGeom>
            <a:noFill/>
            <a:ln w="25400" cap="flat" cmpd="sng" algn="ctr">
              <a:solidFill>
                <a:sysClr val="window" lastClr="FFFFFF">
                  <a:lumMod val="75000"/>
                </a:sysClr>
              </a:solidFill>
              <a:prstDash val="sysDot"/>
              <a:tailEnd type="none"/>
            </a:ln>
            <a:effectLst/>
          </p:spPr>
        </p:cxnSp>
        <p:sp>
          <p:nvSpPr>
            <p:cNvPr id="105" name="Rectangle: Rounded Corners 104">
              <a:extLst>
                <a:ext uri="{FF2B5EF4-FFF2-40B4-BE49-F238E27FC236}">
                  <a16:creationId xmlns:a16="http://schemas.microsoft.com/office/drawing/2014/main" id="{F6BA9633-413E-C4AD-2508-1BBCF9C47829}"/>
                </a:ext>
              </a:extLst>
            </p:cNvPr>
            <p:cNvSpPr/>
            <p:nvPr/>
          </p:nvSpPr>
          <p:spPr>
            <a:xfrm>
              <a:off x="2133600" y="1565381"/>
              <a:ext cx="825910" cy="410772"/>
            </a:xfrm>
            <a:prstGeom prst="roundRect">
              <a:avLst>
                <a:gd name="adj" fmla="val 50000"/>
              </a:avLst>
            </a:prstGeom>
            <a:solidFill>
              <a:srgbClr val="CFA82F"/>
            </a:soli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06" name="TextBox 105">
              <a:extLst>
                <a:ext uri="{FF2B5EF4-FFF2-40B4-BE49-F238E27FC236}">
                  <a16:creationId xmlns:a16="http://schemas.microsoft.com/office/drawing/2014/main" id="{417C9659-3683-C24D-3392-C8FAA13A3E87}"/>
                </a:ext>
              </a:extLst>
            </p:cNvPr>
            <p:cNvSpPr txBox="1"/>
            <p:nvPr/>
          </p:nvSpPr>
          <p:spPr>
            <a:xfrm>
              <a:off x="2290916" y="1555548"/>
              <a:ext cx="550607" cy="38763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Tw Cen MT"/>
                </a:rPr>
                <a:t>Jul</a:t>
              </a:r>
            </a:p>
          </p:txBody>
        </p:sp>
      </p:grpSp>
      <p:grpSp>
        <p:nvGrpSpPr>
          <p:cNvPr id="107" name="Group 106">
            <a:extLst>
              <a:ext uri="{FF2B5EF4-FFF2-40B4-BE49-F238E27FC236}">
                <a16:creationId xmlns:a16="http://schemas.microsoft.com/office/drawing/2014/main" id="{C9240238-7AEF-3B3D-06AF-EACB6FFCC4DE}"/>
              </a:ext>
            </a:extLst>
          </p:cNvPr>
          <p:cNvGrpSpPr/>
          <p:nvPr/>
        </p:nvGrpSpPr>
        <p:grpSpPr>
          <a:xfrm>
            <a:off x="6563376" y="1581542"/>
            <a:ext cx="825910" cy="4405326"/>
            <a:chOff x="2133600" y="1555548"/>
            <a:chExt cx="825910" cy="4766594"/>
          </a:xfrm>
        </p:grpSpPr>
        <p:cxnSp>
          <p:nvCxnSpPr>
            <p:cNvPr id="108" name="Straight Connector 107">
              <a:extLst>
                <a:ext uri="{FF2B5EF4-FFF2-40B4-BE49-F238E27FC236}">
                  <a16:creationId xmlns:a16="http://schemas.microsoft.com/office/drawing/2014/main" id="{25320DD8-BDB8-3C40-D67A-39013B8D6F34}"/>
                </a:ext>
              </a:extLst>
            </p:cNvPr>
            <p:cNvCxnSpPr/>
            <p:nvPr/>
          </p:nvCxnSpPr>
          <p:spPr>
            <a:xfrm>
              <a:off x="2566220" y="1917290"/>
              <a:ext cx="0" cy="4404852"/>
            </a:xfrm>
            <a:prstGeom prst="line">
              <a:avLst/>
            </a:prstGeom>
            <a:noFill/>
            <a:ln w="25400" cap="flat" cmpd="sng" algn="ctr">
              <a:solidFill>
                <a:sysClr val="window" lastClr="FFFFFF">
                  <a:lumMod val="75000"/>
                </a:sysClr>
              </a:solidFill>
              <a:prstDash val="sysDot"/>
              <a:tailEnd type="none"/>
            </a:ln>
            <a:effectLst/>
          </p:spPr>
        </p:cxnSp>
        <p:sp>
          <p:nvSpPr>
            <p:cNvPr id="109" name="Rectangle: Rounded Corners 108">
              <a:extLst>
                <a:ext uri="{FF2B5EF4-FFF2-40B4-BE49-F238E27FC236}">
                  <a16:creationId xmlns:a16="http://schemas.microsoft.com/office/drawing/2014/main" id="{C401E768-D603-5300-D207-143BD8927B19}"/>
                </a:ext>
              </a:extLst>
            </p:cNvPr>
            <p:cNvSpPr/>
            <p:nvPr/>
          </p:nvSpPr>
          <p:spPr>
            <a:xfrm>
              <a:off x="2133600" y="1565381"/>
              <a:ext cx="825910" cy="410772"/>
            </a:xfrm>
            <a:prstGeom prst="roundRect">
              <a:avLst>
                <a:gd name="adj" fmla="val 50000"/>
              </a:avLst>
            </a:prstGeom>
            <a:solidFill>
              <a:srgbClr val="CFA82F"/>
            </a:soli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10" name="TextBox 109">
              <a:extLst>
                <a:ext uri="{FF2B5EF4-FFF2-40B4-BE49-F238E27FC236}">
                  <a16:creationId xmlns:a16="http://schemas.microsoft.com/office/drawing/2014/main" id="{CAEA43B5-3326-3C3E-E305-A2B414A920F8}"/>
                </a:ext>
              </a:extLst>
            </p:cNvPr>
            <p:cNvSpPr txBox="1"/>
            <p:nvPr/>
          </p:nvSpPr>
          <p:spPr>
            <a:xfrm>
              <a:off x="2200763" y="1555548"/>
              <a:ext cx="677283" cy="38763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Tw Cen MT"/>
                </a:rPr>
                <a:t>Aug</a:t>
              </a:r>
            </a:p>
          </p:txBody>
        </p:sp>
      </p:grpSp>
      <p:grpSp>
        <p:nvGrpSpPr>
          <p:cNvPr id="111" name="Group 110">
            <a:extLst>
              <a:ext uri="{FF2B5EF4-FFF2-40B4-BE49-F238E27FC236}">
                <a16:creationId xmlns:a16="http://schemas.microsoft.com/office/drawing/2014/main" id="{E847CA6B-8609-C1F6-7C94-34A158F48A70}"/>
              </a:ext>
            </a:extLst>
          </p:cNvPr>
          <p:cNvGrpSpPr/>
          <p:nvPr/>
        </p:nvGrpSpPr>
        <p:grpSpPr>
          <a:xfrm>
            <a:off x="7515962" y="1581542"/>
            <a:ext cx="825910" cy="4405326"/>
            <a:chOff x="2133600" y="1555548"/>
            <a:chExt cx="825910" cy="4766594"/>
          </a:xfrm>
        </p:grpSpPr>
        <p:cxnSp>
          <p:nvCxnSpPr>
            <p:cNvPr id="112" name="Straight Connector 111">
              <a:extLst>
                <a:ext uri="{FF2B5EF4-FFF2-40B4-BE49-F238E27FC236}">
                  <a16:creationId xmlns:a16="http://schemas.microsoft.com/office/drawing/2014/main" id="{52E386BC-FF7C-6F4D-C0D7-0F95828AA8F7}"/>
                </a:ext>
              </a:extLst>
            </p:cNvPr>
            <p:cNvCxnSpPr/>
            <p:nvPr/>
          </p:nvCxnSpPr>
          <p:spPr>
            <a:xfrm>
              <a:off x="2566220" y="1917290"/>
              <a:ext cx="0" cy="4404852"/>
            </a:xfrm>
            <a:prstGeom prst="line">
              <a:avLst/>
            </a:prstGeom>
            <a:noFill/>
            <a:ln w="25400" cap="flat" cmpd="sng" algn="ctr">
              <a:solidFill>
                <a:sysClr val="window" lastClr="FFFFFF">
                  <a:lumMod val="75000"/>
                </a:sysClr>
              </a:solidFill>
              <a:prstDash val="sysDot"/>
              <a:tailEnd type="none"/>
            </a:ln>
            <a:effectLst/>
          </p:spPr>
        </p:cxnSp>
        <p:sp>
          <p:nvSpPr>
            <p:cNvPr id="113" name="Rectangle: Rounded Corners 112">
              <a:extLst>
                <a:ext uri="{FF2B5EF4-FFF2-40B4-BE49-F238E27FC236}">
                  <a16:creationId xmlns:a16="http://schemas.microsoft.com/office/drawing/2014/main" id="{16CB8770-6033-B522-5D68-3A7FEF007B83}"/>
                </a:ext>
              </a:extLst>
            </p:cNvPr>
            <p:cNvSpPr/>
            <p:nvPr/>
          </p:nvSpPr>
          <p:spPr>
            <a:xfrm>
              <a:off x="2133600" y="1565381"/>
              <a:ext cx="825910" cy="410772"/>
            </a:xfrm>
            <a:prstGeom prst="roundRect">
              <a:avLst>
                <a:gd name="adj" fmla="val 50000"/>
              </a:avLst>
            </a:prstGeom>
            <a:solidFill>
              <a:srgbClr val="CFA82F"/>
            </a:soli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14" name="TextBox 113">
              <a:extLst>
                <a:ext uri="{FF2B5EF4-FFF2-40B4-BE49-F238E27FC236}">
                  <a16:creationId xmlns:a16="http://schemas.microsoft.com/office/drawing/2014/main" id="{12425ADA-A664-4448-701A-E8A2C5F64D7B}"/>
                </a:ext>
              </a:extLst>
            </p:cNvPr>
            <p:cNvSpPr txBox="1"/>
            <p:nvPr/>
          </p:nvSpPr>
          <p:spPr>
            <a:xfrm>
              <a:off x="2290916" y="1555548"/>
              <a:ext cx="550607" cy="38763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Tw Cen MT"/>
                </a:rPr>
                <a:t>Sep</a:t>
              </a:r>
            </a:p>
          </p:txBody>
        </p:sp>
      </p:grpSp>
      <p:grpSp>
        <p:nvGrpSpPr>
          <p:cNvPr id="115" name="Group 114">
            <a:extLst>
              <a:ext uri="{FF2B5EF4-FFF2-40B4-BE49-F238E27FC236}">
                <a16:creationId xmlns:a16="http://schemas.microsoft.com/office/drawing/2014/main" id="{83DDDFAC-426C-B41A-C91C-3E6F0E761E49}"/>
              </a:ext>
            </a:extLst>
          </p:cNvPr>
          <p:cNvGrpSpPr/>
          <p:nvPr/>
        </p:nvGrpSpPr>
        <p:grpSpPr>
          <a:xfrm>
            <a:off x="8468548" y="1581542"/>
            <a:ext cx="825910" cy="4405326"/>
            <a:chOff x="2133600" y="1555548"/>
            <a:chExt cx="825910" cy="4766594"/>
          </a:xfrm>
        </p:grpSpPr>
        <p:cxnSp>
          <p:nvCxnSpPr>
            <p:cNvPr id="116" name="Straight Connector 115">
              <a:extLst>
                <a:ext uri="{FF2B5EF4-FFF2-40B4-BE49-F238E27FC236}">
                  <a16:creationId xmlns:a16="http://schemas.microsoft.com/office/drawing/2014/main" id="{2E18F779-04B1-D4B7-2A96-AB0427360306}"/>
                </a:ext>
              </a:extLst>
            </p:cNvPr>
            <p:cNvCxnSpPr/>
            <p:nvPr/>
          </p:nvCxnSpPr>
          <p:spPr>
            <a:xfrm>
              <a:off x="2566220" y="1917290"/>
              <a:ext cx="0" cy="4404852"/>
            </a:xfrm>
            <a:prstGeom prst="line">
              <a:avLst/>
            </a:prstGeom>
            <a:noFill/>
            <a:ln w="25400" cap="flat" cmpd="sng" algn="ctr">
              <a:solidFill>
                <a:sysClr val="window" lastClr="FFFFFF">
                  <a:lumMod val="75000"/>
                </a:sysClr>
              </a:solidFill>
              <a:prstDash val="sysDot"/>
              <a:tailEnd type="none"/>
            </a:ln>
            <a:effectLst/>
          </p:spPr>
        </p:cxnSp>
        <p:sp>
          <p:nvSpPr>
            <p:cNvPr id="117" name="Rectangle: Rounded Corners 116">
              <a:extLst>
                <a:ext uri="{FF2B5EF4-FFF2-40B4-BE49-F238E27FC236}">
                  <a16:creationId xmlns:a16="http://schemas.microsoft.com/office/drawing/2014/main" id="{8125B84A-E116-9BDE-E7E4-2DF36EA1CA6F}"/>
                </a:ext>
              </a:extLst>
            </p:cNvPr>
            <p:cNvSpPr/>
            <p:nvPr/>
          </p:nvSpPr>
          <p:spPr>
            <a:xfrm>
              <a:off x="2133600" y="1565381"/>
              <a:ext cx="825910" cy="410772"/>
            </a:xfrm>
            <a:prstGeom prst="roundRect">
              <a:avLst>
                <a:gd name="adj" fmla="val 50000"/>
              </a:avLst>
            </a:prstGeom>
            <a:solidFill>
              <a:srgbClr val="CFA82F"/>
            </a:soli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w Cen MT"/>
                <a:ea typeface="+mn-ea"/>
                <a:cs typeface="+mn-cs"/>
              </a:endParaRPr>
            </a:p>
          </p:txBody>
        </p:sp>
        <p:sp>
          <p:nvSpPr>
            <p:cNvPr id="118" name="TextBox 117">
              <a:extLst>
                <a:ext uri="{FF2B5EF4-FFF2-40B4-BE49-F238E27FC236}">
                  <a16:creationId xmlns:a16="http://schemas.microsoft.com/office/drawing/2014/main" id="{F8370EA8-AFEA-ADC1-9AC7-CD8276C725B5}"/>
                </a:ext>
              </a:extLst>
            </p:cNvPr>
            <p:cNvSpPr txBox="1"/>
            <p:nvPr/>
          </p:nvSpPr>
          <p:spPr>
            <a:xfrm>
              <a:off x="2290916" y="1555548"/>
              <a:ext cx="550607" cy="38763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Tw Cen MT"/>
                </a:rPr>
                <a:t>Oct</a:t>
              </a:r>
            </a:p>
          </p:txBody>
        </p:sp>
      </p:grpSp>
      <p:grpSp>
        <p:nvGrpSpPr>
          <p:cNvPr id="119" name="Group 118">
            <a:extLst>
              <a:ext uri="{FF2B5EF4-FFF2-40B4-BE49-F238E27FC236}">
                <a16:creationId xmlns:a16="http://schemas.microsoft.com/office/drawing/2014/main" id="{648EAD76-BBFA-4672-0927-04FABEA5C58A}"/>
              </a:ext>
            </a:extLst>
          </p:cNvPr>
          <p:cNvGrpSpPr/>
          <p:nvPr/>
        </p:nvGrpSpPr>
        <p:grpSpPr>
          <a:xfrm>
            <a:off x="9421134" y="1581542"/>
            <a:ext cx="825910" cy="4405326"/>
            <a:chOff x="2133600" y="1555548"/>
            <a:chExt cx="825910" cy="4766594"/>
          </a:xfrm>
        </p:grpSpPr>
        <p:cxnSp>
          <p:nvCxnSpPr>
            <p:cNvPr id="120" name="Straight Connector 119">
              <a:extLst>
                <a:ext uri="{FF2B5EF4-FFF2-40B4-BE49-F238E27FC236}">
                  <a16:creationId xmlns:a16="http://schemas.microsoft.com/office/drawing/2014/main" id="{759E9B1D-5159-AD57-2847-DD002365A172}"/>
                </a:ext>
              </a:extLst>
            </p:cNvPr>
            <p:cNvCxnSpPr/>
            <p:nvPr/>
          </p:nvCxnSpPr>
          <p:spPr>
            <a:xfrm>
              <a:off x="2566220" y="1917290"/>
              <a:ext cx="0" cy="4404852"/>
            </a:xfrm>
            <a:prstGeom prst="line">
              <a:avLst/>
            </a:prstGeom>
            <a:noFill/>
            <a:ln w="25400" cap="flat" cmpd="sng" algn="ctr">
              <a:solidFill>
                <a:sysClr val="window" lastClr="FFFFFF">
                  <a:lumMod val="75000"/>
                </a:sysClr>
              </a:solidFill>
              <a:prstDash val="sysDot"/>
              <a:tailEnd type="none"/>
            </a:ln>
            <a:effectLst/>
          </p:spPr>
        </p:cxnSp>
        <p:sp>
          <p:nvSpPr>
            <p:cNvPr id="121" name="Rectangle: Rounded Corners 120">
              <a:extLst>
                <a:ext uri="{FF2B5EF4-FFF2-40B4-BE49-F238E27FC236}">
                  <a16:creationId xmlns:a16="http://schemas.microsoft.com/office/drawing/2014/main" id="{53D2E7E7-492A-C831-0645-D2529CAB6338}"/>
                </a:ext>
              </a:extLst>
            </p:cNvPr>
            <p:cNvSpPr/>
            <p:nvPr/>
          </p:nvSpPr>
          <p:spPr>
            <a:xfrm>
              <a:off x="2133600" y="1565381"/>
              <a:ext cx="825910" cy="410772"/>
            </a:xfrm>
            <a:prstGeom prst="roundRect">
              <a:avLst>
                <a:gd name="adj" fmla="val 50000"/>
              </a:avLst>
            </a:prstGeom>
            <a:solidFill>
              <a:srgbClr val="CFA82F"/>
            </a:soli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w Cen MT"/>
                <a:ea typeface="+mn-ea"/>
                <a:cs typeface="+mn-cs"/>
              </a:endParaRPr>
            </a:p>
          </p:txBody>
        </p:sp>
        <p:sp>
          <p:nvSpPr>
            <p:cNvPr id="122" name="TextBox 121">
              <a:extLst>
                <a:ext uri="{FF2B5EF4-FFF2-40B4-BE49-F238E27FC236}">
                  <a16:creationId xmlns:a16="http://schemas.microsoft.com/office/drawing/2014/main" id="{8B4030FF-DEA7-B439-5D5A-5D91BCF2E4DC}"/>
                </a:ext>
              </a:extLst>
            </p:cNvPr>
            <p:cNvSpPr txBox="1"/>
            <p:nvPr/>
          </p:nvSpPr>
          <p:spPr>
            <a:xfrm>
              <a:off x="2252279" y="1555548"/>
              <a:ext cx="597484" cy="38763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Tw Cen MT"/>
                </a:rPr>
                <a:t>Nov</a:t>
              </a:r>
            </a:p>
          </p:txBody>
        </p:sp>
      </p:grpSp>
      <p:grpSp>
        <p:nvGrpSpPr>
          <p:cNvPr id="123" name="Group 122">
            <a:extLst>
              <a:ext uri="{FF2B5EF4-FFF2-40B4-BE49-F238E27FC236}">
                <a16:creationId xmlns:a16="http://schemas.microsoft.com/office/drawing/2014/main" id="{3766B331-A51E-67DE-7795-85E0BFDDA1CE}"/>
              </a:ext>
            </a:extLst>
          </p:cNvPr>
          <p:cNvGrpSpPr/>
          <p:nvPr/>
        </p:nvGrpSpPr>
        <p:grpSpPr>
          <a:xfrm>
            <a:off x="10373720" y="1581542"/>
            <a:ext cx="825910" cy="4405326"/>
            <a:chOff x="2133600" y="1555548"/>
            <a:chExt cx="825910" cy="4766594"/>
          </a:xfrm>
        </p:grpSpPr>
        <p:cxnSp>
          <p:nvCxnSpPr>
            <p:cNvPr id="124" name="Straight Connector 123">
              <a:extLst>
                <a:ext uri="{FF2B5EF4-FFF2-40B4-BE49-F238E27FC236}">
                  <a16:creationId xmlns:a16="http://schemas.microsoft.com/office/drawing/2014/main" id="{B4720D40-993C-6DD2-E2DC-DD780C5B843F}"/>
                </a:ext>
              </a:extLst>
            </p:cNvPr>
            <p:cNvCxnSpPr/>
            <p:nvPr/>
          </p:nvCxnSpPr>
          <p:spPr>
            <a:xfrm>
              <a:off x="2566220" y="1917290"/>
              <a:ext cx="0" cy="4404852"/>
            </a:xfrm>
            <a:prstGeom prst="line">
              <a:avLst/>
            </a:prstGeom>
            <a:noFill/>
            <a:ln w="25400" cap="flat" cmpd="sng" algn="ctr">
              <a:solidFill>
                <a:sysClr val="window" lastClr="FFFFFF">
                  <a:lumMod val="75000"/>
                </a:sysClr>
              </a:solidFill>
              <a:prstDash val="sysDot"/>
              <a:tailEnd type="none"/>
            </a:ln>
            <a:effectLst/>
          </p:spPr>
        </p:cxnSp>
        <p:sp>
          <p:nvSpPr>
            <p:cNvPr id="125" name="Rectangle: Rounded Corners 124">
              <a:extLst>
                <a:ext uri="{FF2B5EF4-FFF2-40B4-BE49-F238E27FC236}">
                  <a16:creationId xmlns:a16="http://schemas.microsoft.com/office/drawing/2014/main" id="{AB630F66-2521-CD08-3941-2089918ECDA3}"/>
                </a:ext>
              </a:extLst>
            </p:cNvPr>
            <p:cNvSpPr/>
            <p:nvPr/>
          </p:nvSpPr>
          <p:spPr>
            <a:xfrm>
              <a:off x="2133600" y="1565381"/>
              <a:ext cx="825910" cy="410772"/>
            </a:xfrm>
            <a:prstGeom prst="roundRect">
              <a:avLst>
                <a:gd name="adj" fmla="val 50000"/>
              </a:avLst>
            </a:prstGeom>
            <a:solidFill>
              <a:srgbClr val="CFA82F"/>
            </a:soli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w Cen MT"/>
                <a:ea typeface="+mn-ea"/>
                <a:cs typeface="+mn-cs"/>
              </a:endParaRPr>
            </a:p>
          </p:txBody>
        </p:sp>
        <p:sp>
          <p:nvSpPr>
            <p:cNvPr id="126" name="TextBox 125">
              <a:extLst>
                <a:ext uri="{FF2B5EF4-FFF2-40B4-BE49-F238E27FC236}">
                  <a16:creationId xmlns:a16="http://schemas.microsoft.com/office/drawing/2014/main" id="{4DA8E924-A2BC-2731-0880-CCF5830BCB66}"/>
                </a:ext>
              </a:extLst>
            </p:cNvPr>
            <p:cNvSpPr txBox="1"/>
            <p:nvPr/>
          </p:nvSpPr>
          <p:spPr>
            <a:xfrm>
              <a:off x="2290916" y="1555548"/>
              <a:ext cx="550607" cy="38763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Tw Cen MT"/>
                </a:rPr>
                <a:t>Dec</a:t>
              </a:r>
            </a:p>
          </p:txBody>
        </p:sp>
      </p:grpSp>
      <p:sp>
        <p:nvSpPr>
          <p:cNvPr id="128" name="TextBox 127">
            <a:extLst>
              <a:ext uri="{FF2B5EF4-FFF2-40B4-BE49-F238E27FC236}">
                <a16:creationId xmlns:a16="http://schemas.microsoft.com/office/drawing/2014/main" id="{B40FF284-325B-3166-6713-50EB08B9E73E}"/>
              </a:ext>
            </a:extLst>
          </p:cNvPr>
          <p:cNvSpPr txBox="1"/>
          <p:nvPr/>
        </p:nvSpPr>
        <p:spPr>
          <a:xfrm>
            <a:off x="570879" y="2160010"/>
            <a:ext cx="2281617" cy="369332"/>
          </a:xfrm>
          <a:prstGeom prst="rect">
            <a:avLst/>
          </a:prstGeom>
          <a:noFill/>
        </p:spPr>
        <p:txBody>
          <a:bodyPr wrap="square" rtlCol="0">
            <a:spAutoFit/>
          </a:bodyPr>
          <a:lstStyle/>
          <a:p>
            <a:r>
              <a:rPr lang="en-US" b="1" dirty="0">
                <a:solidFill>
                  <a:prstClr val="white"/>
                </a:solidFill>
                <a:latin typeface="Tw Cen MT"/>
              </a:rPr>
              <a:t>Underwriter Selection</a:t>
            </a:r>
          </a:p>
        </p:txBody>
      </p:sp>
      <p:sp>
        <p:nvSpPr>
          <p:cNvPr id="129" name="TextBox 128">
            <a:extLst>
              <a:ext uri="{FF2B5EF4-FFF2-40B4-BE49-F238E27FC236}">
                <a16:creationId xmlns:a16="http://schemas.microsoft.com/office/drawing/2014/main" id="{1311BB01-5E56-E1E2-1F51-14742C627369}"/>
              </a:ext>
            </a:extLst>
          </p:cNvPr>
          <p:cNvSpPr txBox="1"/>
          <p:nvPr/>
        </p:nvSpPr>
        <p:spPr>
          <a:xfrm>
            <a:off x="570880" y="2857627"/>
            <a:ext cx="2217050" cy="369332"/>
          </a:xfrm>
          <a:prstGeom prst="rect">
            <a:avLst/>
          </a:prstGeom>
          <a:noFill/>
        </p:spPr>
        <p:txBody>
          <a:bodyPr wrap="square" rtlCol="0">
            <a:spAutoFit/>
          </a:bodyPr>
          <a:lstStyle/>
          <a:p>
            <a:r>
              <a:rPr lang="en-US" b="1" dirty="0">
                <a:solidFill>
                  <a:prstClr val="white"/>
                </a:solidFill>
                <a:latin typeface="Tw Cen MT"/>
              </a:rPr>
              <a:t>Official Statement</a:t>
            </a:r>
          </a:p>
        </p:txBody>
      </p:sp>
      <p:sp>
        <p:nvSpPr>
          <p:cNvPr id="130" name="TextBox 129">
            <a:extLst>
              <a:ext uri="{FF2B5EF4-FFF2-40B4-BE49-F238E27FC236}">
                <a16:creationId xmlns:a16="http://schemas.microsoft.com/office/drawing/2014/main" id="{BDF64B1B-63D9-A415-4B6E-DC0DFD67C217}"/>
              </a:ext>
            </a:extLst>
          </p:cNvPr>
          <p:cNvSpPr txBox="1"/>
          <p:nvPr/>
        </p:nvSpPr>
        <p:spPr>
          <a:xfrm>
            <a:off x="570880" y="3540735"/>
            <a:ext cx="1752046" cy="369332"/>
          </a:xfrm>
          <a:prstGeom prst="rect">
            <a:avLst/>
          </a:prstGeom>
          <a:noFill/>
        </p:spPr>
        <p:txBody>
          <a:bodyPr wrap="square" rtlCol="0">
            <a:spAutoFit/>
          </a:bodyPr>
          <a:lstStyle/>
          <a:p>
            <a:r>
              <a:rPr lang="en-US" b="1" dirty="0">
                <a:solidFill>
                  <a:prstClr val="white"/>
                </a:solidFill>
                <a:latin typeface="Tw Cen MT"/>
              </a:rPr>
              <a:t>Rating Agencies</a:t>
            </a:r>
          </a:p>
        </p:txBody>
      </p:sp>
      <p:sp>
        <p:nvSpPr>
          <p:cNvPr id="131" name="TextBox 130">
            <a:extLst>
              <a:ext uri="{FF2B5EF4-FFF2-40B4-BE49-F238E27FC236}">
                <a16:creationId xmlns:a16="http://schemas.microsoft.com/office/drawing/2014/main" id="{6B889BF6-DCE8-2630-67A8-2A01EA48E7DA}"/>
              </a:ext>
            </a:extLst>
          </p:cNvPr>
          <p:cNvSpPr txBox="1"/>
          <p:nvPr/>
        </p:nvSpPr>
        <p:spPr>
          <a:xfrm>
            <a:off x="570880" y="4233571"/>
            <a:ext cx="1752046" cy="369332"/>
          </a:xfrm>
          <a:prstGeom prst="rect">
            <a:avLst/>
          </a:prstGeom>
          <a:noFill/>
        </p:spPr>
        <p:txBody>
          <a:bodyPr wrap="square" rtlCol="0">
            <a:spAutoFit/>
          </a:bodyPr>
          <a:lstStyle/>
          <a:p>
            <a:r>
              <a:rPr lang="en-US" b="1" dirty="0">
                <a:solidFill>
                  <a:prstClr val="white"/>
                </a:solidFill>
                <a:latin typeface="Tw Cen MT"/>
              </a:rPr>
              <a:t>Bond Resolution</a:t>
            </a:r>
          </a:p>
        </p:txBody>
      </p:sp>
      <p:sp>
        <p:nvSpPr>
          <p:cNvPr id="132" name="TextBox 131">
            <a:extLst>
              <a:ext uri="{FF2B5EF4-FFF2-40B4-BE49-F238E27FC236}">
                <a16:creationId xmlns:a16="http://schemas.microsoft.com/office/drawing/2014/main" id="{E80570D5-5E9C-1BAB-7EC5-8AC26305512E}"/>
              </a:ext>
            </a:extLst>
          </p:cNvPr>
          <p:cNvSpPr txBox="1"/>
          <p:nvPr/>
        </p:nvSpPr>
        <p:spPr>
          <a:xfrm>
            <a:off x="570880" y="4929887"/>
            <a:ext cx="1752046" cy="369332"/>
          </a:xfrm>
          <a:prstGeom prst="rect">
            <a:avLst/>
          </a:prstGeom>
          <a:noFill/>
        </p:spPr>
        <p:txBody>
          <a:bodyPr wrap="square" rtlCol="0">
            <a:spAutoFit/>
          </a:bodyPr>
          <a:lstStyle/>
          <a:p>
            <a:r>
              <a:rPr lang="en-US" b="1" dirty="0">
                <a:solidFill>
                  <a:prstClr val="white"/>
                </a:solidFill>
                <a:latin typeface="Tw Cen MT"/>
              </a:rPr>
              <a:t>Bond Pricing</a:t>
            </a:r>
          </a:p>
        </p:txBody>
      </p:sp>
      <p:sp>
        <p:nvSpPr>
          <p:cNvPr id="133" name="TextBox 132">
            <a:extLst>
              <a:ext uri="{FF2B5EF4-FFF2-40B4-BE49-F238E27FC236}">
                <a16:creationId xmlns:a16="http://schemas.microsoft.com/office/drawing/2014/main" id="{8211B2F1-B383-3FB0-71D5-19C636D84589}"/>
              </a:ext>
            </a:extLst>
          </p:cNvPr>
          <p:cNvSpPr txBox="1"/>
          <p:nvPr/>
        </p:nvSpPr>
        <p:spPr>
          <a:xfrm>
            <a:off x="570880" y="5596816"/>
            <a:ext cx="1752046" cy="369332"/>
          </a:xfrm>
          <a:prstGeom prst="rect">
            <a:avLst/>
          </a:prstGeom>
          <a:noFill/>
        </p:spPr>
        <p:txBody>
          <a:bodyPr wrap="square" rtlCol="0">
            <a:spAutoFit/>
          </a:bodyPr>
          <a:lstStyle/>
          <a:p>
            <a:r>
              <a:rPr lang="en-US" b="1" dirty="0">
                <a:solidFill>
                  <a:prstClr val="white"/>
                </a:solidFill>
                <a:latin typeface="Tw Cen MT"/>
              </a:rPr>
              <a:t>Bond Closing</a:t>
            </a:r>
          </a:p>
        </p:txBody>
      </p:sp>
      <p:grpSp>
        <p:nvGrpSpPr>
          <p:cNvPr id="137" name="Group 136">
            <a:extLst>
              <a:ext uri="{FF2B5EF4-FFF2-40B4-BE49-F238E27FC236}">
                <a16:creationId xmlns:a16="http://schemas.microsoft.com/office/drawing/2014/main" id="{40143153-0D98-199D-9662-DF8C7DA92FB9}"/>
              </a:ext>
            </a:extLst>
          </p:cNvPr>
          <p:cNvGrpSpPr/>
          <p:nvPr/>
        </p:nvGrpSpPr>
        <p:grpSpPr>
          <a:xfrm>
            <a:off x="5007202" y="2139525"/>
            <a:ext cx="1401963" cy="410772"/>
            <a:chOff x="4642850" y="2695264"/>
            <a:chExt cx="1768659" cy="410772"/>
          </a:xfrm>
        </p:grpSpPr>
        <p:sp>
          <p:nvSpPr>
            <p:cNvPr id="138" name="Rectangle: Rounded Corners 137">
              <a:extLst>
                <a:ext uri="{FF2B5EF4-FFF2-40B4-BE49-F238E27FC236}">
                  <a16:creationId xmlns:a16="http://schemas.microsoft.com/office/drawing/2014/main" id="{01F5CD46-6D70-E873-E4CE-F193A7B9B6CE}"/>
                </a:ext>
              </a:extLst>
            </p:cNvPr>
            <p:cNvSpPr/>
            <p:nvPr/>
          </p:nvSpPr>
          <p:spPr>
            <a:xfrm>
              <a:off x="4658201" y="2695264"/>
              <a:ext cx="1660511" cy="410772"/>
            </a:xfrm>
            <a:prstGeom prst="roundRect">
              <a:avLst>
                <a:gd name="adj" fmla="val 50000"/>
              </a:avLst>
            </a:prstGeom>
            <a:gradFill>
              <a:gsLst>
                <a:gs pos="0">
                  <a:srgbClr val="1F497D"/>
                </a:gs>
                <a:gs pos="100000">
                  <a:srgbClr val="1A2B3D"/>
                </a:gs>
              </a:gsLst>
              <a:lin ang="0" scaled="0"/>
            </a:gra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39" name="TextBox 138">
              <a:extLst>
                <a:ext uri="{FF2B5EF4-FFF2-40B4-BE49-F238E27FC236}">
                  <a16:creationId xmlns:a16="http://schemas.microsoft.com/office/drawing/2014/main" id="{860856E2-D699-29BC-0285-3EF716905CC1}"/>
                </a:ext>
              </a:extLst>
            </p:cNvPr>
            <p:cNvSpPr txBox="1"/>
            <p:nvPr/>
          </p:nvSpPr>
          <p:spPr>
            <a:xfrm>
              <a:off x="4642850" y="2753209"/>
              <a:ext cx="176865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Tw Cen MT"/>
                </a:rPr>
                <a:t>Jun 18 – Jul 22</a:t>
              </a:r>
            </a:p>
          </p:txBody>
        </p:sp>
      </p:grpSp>
      <p:grpSp>
        <p:nvGrpSpPr>
          <p:cNvPr id="140" name="Group 139">
            <a:extLst>
              <a:ext uri="{FF2B5EF4-FFF2-40B4-BE49-F238E27FC236}">
                <a16:creationId xmlns:a16="http://schemas.microsoft.com/office/drawing/2014/main" id="{CEC99163-9ECE-4A24-AE32-D3FE26A74983}"/>
              </a:ext>
            </a:extLst>
          </p:cNvPr>
          <p:cNvGrpSpPr/>
          <p:nvPr/>
        </p:nvGrpSpPr>
        <p:grpSpPr>
          <a:xfrm>
            <a:off x="6060408" y="2824712"/>
            <a:ext cx="2840760" cy="410772"/>
            <a:chOff x="6219826" y="3293762"/>
            <a:chExt cx="2681342" cy="410772"/>
          </a:xfrm>
        </p:grpSpPr>
        <p:sp>
          <p:nvSpPr>
            <p:cNvPr id="141" name="Rectangle: Rounded Corners 140">
              <a:extLst>
                <a:ext uri="{FF2B5EF4-FFF2-40B4-BE49-F238E27FC236}">
                  <a16:creationId xmlns:a16="http://schemas.microsoft.com/office/drawing/2014/main" id="{2F71FDD9-01DA-69B1-DE27-D5CEC55F732E}"/>
                </a:ext>
              </a:extLst>
            </p:cNvPr>
            <p:cNvSpPr/>
            <p:nvPr/>
          </p:nvSpPr>
          <p:spPr>
            <a:xfrm>
              <a:off x="6219826" y="3293762"/>
              <a:ext cx="2681342" cy="410772"/>
            </a:xfrm>
            <a:prstGeom prst="roundRect">
              <a:avLst>
                <a:gd name="adj" fmla="val 50000"/>
              </a:avLst>
            </a:prstGeom>
            <a:gradFill>
              <a:gsLst>
                <a:gs pos="0">
                  <a:srgbClr val="1F497D"/>
                </a:gs>
                <a:gs pos="100000">
                  <a:srgbClr val="1A2B3D"/>
                </a:gs>
              </a:gsLst>
              <a:lin ang="0" scaled="0"/>
            </a:gra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42" name="TextBox 141">
              <a:extLst>
                <a:ext uri="{FF2B5EF4-FFF2-40B4-BE49-F238E27FC236}">
                  <a16:creationId xmlns:a16="http://schemas.microsoft.com/office/drawing/2014/main" id="{B6771B4C-9E92-7076-9979-54D9ACBDCF8C}"/>
                </a:ext>
              </a:extLst>
            </p:cNvPr>
            <p:cNvSpPr txBox="1"/>
            <p:nvPr/>
          </p:nvSpPr>
          <p:spPr>
            <a:xfrm>
              <a:off x="6805898" y="3356693"/>
              <a:ext cx="121379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Tw Cen MT"/>
                </a:rPr>
                <a:t>Jul 24 – Oct 7</a:t>
              </a:r>
            </a:p>
          </p:txBody>
        </p:sp>
      </p:grpSp>
      <p:grpSp>
        <p:nvGrpSpPr>
          <p:cNvPr id="143" name="Group 142">
            <a:extLst>
              <a:ext uri="{FF2B5EF4-FFF2-40B4-BE49-F238E27FC236}">
                <a16:creationId xmlns:a16="http://schemas.microsoft.com/office/drawing/2014/main" id="{874CAB23-27DE-53A0-D6C5-71992C5F9AE2}"/>
              </a:ext>
            </a:extLst>
          </p:cNvPr>
          <p:cNvGrpSpPr/>
          <p:nvPr/>
        </p:nvGrpSpPr>
        <p:grpSpPr>
          <a:xfrm>
            <a:off x="6681326" y="3506259"/>
            <a:ext cx="1542560" cy="410772"/>
            <a:chOff x="6602707" y="3890193"/>
            <a:chExt cx="1739165" cy="410772"/>
          </a:xfrm>
        </p:grpSpPr>
        <p:sp>
          <p:nvSpPr>
            <p:cNvPr id="144" name="Rectangle: Rounded Corners 143">
              <a:extLst>
                <a:ext uri="{FF2B5EF4-FFF2-40B4-BE49-F238E27FC236}">
                  <a16:creationId xmlns:a16="http://schemas.microsoft.com/office/drawing/2014/main" id="{BCD1B245-6439-0E78-F7C5-F7174B7C9994}"/>
                </a:ext>
              </a:extLst>
            </p:cNvPr>
            <p:cNvSpPr/>
            <p:nvPr/>
          </p:nvSpPr>
          <p:spPr>
            <a:xfrm>
              <a:off x="6602707" y="3890193"/>
              <a:ext cx="1739165" cy="410772"/>
            </a:xfrm>
            <a:prstGeom prst="roundRect">
              <a:avLst>
                <a:gd name="adj" fmla="val 50000"/>
              </a:avLst>
            </a:prstGeom>
            <a:gradFill>
              <a:gsLst>
                <a:gs pos="0">
                  <a:srgbClr val="1F497D"/>
                </a:gs>
                <a:gs pos="100000">
                  <a:srgbClr val="1A2B3D"/>
                </a:gs>
              </a:gsLst>
              <a:lin ang="0" scaled="0"/>
            </a:gra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45" name="TextBox 144">
              <a:extLst>
                <a:ext uri="{FF2B5EF4-FFF2-40B4-BE49-F238E27FC236}">
                  <a16:creationId xmlns:a16="http://schemas.microsoft.com/office/drawing/2014/main" id="{A7728988-8C35-38FC-FD07-4E32DE24F860}"/>
                </a:ext>
              </a:extLst>
            </p:cNvPr>
            <p:cNvSpPr txBox="1"/>
            <p:nvPr/>
          </p:nvSpPr>
          <p:spPr>
            <a:xfrm>
              <a:off x="6754389" y="3941690"/>
              <a:ext cx="133722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Tw Cen MT"/>
                </a:rPr>
                <a:t>Aug 6 – Sep 16</a:t>
              </a:r>
            </a:p>
          </p:txBody>
        </p:sp>
      </p:grpSp>
      <p:grpSp>
        <p:nvGrpSpPr>
          <p:cNvPr id="146" name="Group 145">
            <a:extLst>
              <a:ext uri="{FF2B5EF4-FFF2-40B4-BE49-F238E27FC236}">
                <a16:creationId xmlns:a16="http://schemas.microsoft.com/office/drawing/2014/main" id="{C6B423A3-9A75-DDDE-AB50-B67A61AEC5F5}"/>
              </a:ext>
            </a:extLst>
          </p:cNvPr>
          <p:cNvGrpSpPr/>
          <p:nvPr/>
        </p:nvGrpSpPr>
        <p:grpSpPr>
          <a:xfrm>
            <a:off x="7520394" y="4197534"/>
            <a:ext cx="825911" cy="410772"/>
            <a:chOff x="7520394" y="4486624"/>
            <a:chExt cx="825911" cy="410772"/>
          </a:xfrm>
        </p:grpSpPr>
        <p:sp>
          <p:nvSpPr>
            <p:cNvPr id="147" name="Rectangle: Rounded Corners 146">
              <a:extLst>
                <a:ext uri="{FF2B5EF4-FFF2-40B4-BE49-F238E27FC236}">
                  <a16:creationId xmlns:a16="http://schemas.microsoft.com/office/drawing/2014/main" id="{777CF528-3885-57A7-11CE-A051CD7186B0}"/>
                </a:ext>
              </a:extLst>
            </p:cNvPr>
            <p:cNvSpPr/>
            <p:nvPr/>
          </p:nvSpPr>
          <p:spPr>
            <a:xfrm>
              <a:off x="7520394" y="4486624"/>
              <a:ext cx="825911" cy="410772"/>
            </a:xfrm>
            <a:prstGeom prst="roundRect">
              <a:avLst>
                <a:gd name="adj" fmla="val 50000"/>
              </a:avLst>
            </a:prstGeom>
            <a:gradFill>
              <a:gsLst>
                <a:gs pos="0">
                  <a:srgbClr val="FF9933"/>
                </a:gs>
                <a:gs pos="100000">
                  <a:srgbClr val="F79646">
                    <a:lumMod val="50000"/>
                  </a:srgbClr>
                </a:gs>
              </a:gsLst>
              <a:lin ang="0" scaled="0"/>
            </a:gra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48" name="TextBox 147">
              <a:extLst>
                <a:ext uri="{FF2B5EF4-FFF2-40B4-BE49-F238E27FC236}">
                  <a16:creationId xmlns:a16="http://schemas.microsoft.com/office/drawing/2014/main" id="{1F214723-7B91-E9EF-6D14-00DEFB761E85}"/>
                </a:ext>
              </a:extLst>
            </p:cNvPr>
            <p:cNvSpPr txBox="1"/>
            <p:nvPr/>
          </p:nvSpPr>
          <p:spPr>
            <a:xfrm>
              <a:off x="7611217" y="4538121"/>
              <a:ext cx="61266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Tw Cen MT"/>
                </a:rPr>
                <a:t>Sep 8</a:t>
              </a:r>
            </a:p>
          </p:txBody>
        </p:sp>
      </p:grpSp>
      <p:grpSp>
        <p:nvGrpSpPr>
          <p:cNvPr id="149" name="Group 148">
            <a:extLst>
              <a:ext uri="{FF2B5EF4-FFF2-40B4-BE49-F238E27FC236}">
                <a16:creationId xmlns:a16="http://schemas.microsoft.com/office/drawing/2014/main" id="{DF6A71A4-63A0-2E65-9134-3A308BAFE223}"/>
              </a:ext>
            </a:extLst>
          </p:cNvPr>
          <p:cNvGrpSpPr/>
          <p:nvPr/>
        </p:nvGrpSpPr>
        <p:grpSpPr>
          <a:xfrm>
            <a:off x="7746767" y="4897523"/>
            <a:ext cx="825911" cy="410772"/>
            <a:chOff x="7515962" y="5081999"/>
            <a:chExt cx="825911" cy="410772"/>
          </a:xfrm>
        </p:grpSpPr>
        <p:sp>
          <p:nvSpPr>
            <p:cNvPr id="150" name="Rectangle: Rounded Corners 149">
              <a:extLst>
                <a:ext uri="{FF2B5EF4-FFF2-40B4-BE49-F238E27FC236}">
                  <a16:creationId xmlns:a16="http://schemas.microsoft.com/office/drawing/2014/main" id="{7C3F9E20-1E9D-E69D-B610-425A297C929C}"/>
                </a:ext>
              </a:extLst>
            </p:cNvPr>
            <p:cNvSpPr/>
            <p:nvPr/>
          </p:nvSpPr>
          <p:spPr>
            <a:xfrm>
              <a:off x="7515962" y="5081999"/>
              <a:ext cx="825911" cy="410772"/>
            </a:xfrm>
            <a:prstGeom prst="roundRect">
              <a:avLst>
                <a:gd name="adj" fmla="val 50000"/>
              </a:avLst>
            </a:prstGeom>
            <a:gradFill>
              <a:gsLst>
                <a:gs pos="0">
                  <a:srgbClr val="1F497D"/>
                </a:gs>
                <a:gs pos="100000">
                  <a:srgbClr val="1A2B3D"/>
                </a:gs>
              </a:gsLst>
              <a:lin ang="0" scaled="0"/>
            </a:gra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51" name="TextBox 150">
              <a:extLst>
                <a:ext uri="{FF2B5EF4-FFF2-40B4-BE49-F238E27FC236}">
                  <a16:creationId xmlns:a16="http://schemas.microsoft.com/office/drawing/2014/main" id="{A0924FFD-981D-9DA3-2756-E4453A237243}"/>
                </a:ext>
              </a:extLst>
            </p:cNvPr>
            <p:cNvSpPr txBox="1"/>
            <p:nvPr/>
          </p:nvSpPr>
          <p:spPr>
            <a:xfrm>
              <a:off x="7592554" y="5132482"/>
              <a:ext cx="71205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Tw Cen MT"/>
                </a:rPr>
                <a:t>Sep 30</a:t>
              </a:r>
            </a:p>
          </p:txBody>
        </p:sp>
      </p:grpSp>
      <p:grpSp>
        <p:nvGrpSpPr>
          <p:cNvPr id="152" name="Group 151">
            <a:extLst>
              <a:ext uri="{FF2B5EF4-FFF2-40B4-BE49-F238E27FC236}">
                <a16:creationId xmlns:a16="http://schemas.microsoft.com/office/drawing/2014/main" id="{27469454-73E0-A36B-B5D3-2AA4A2662E97}"/>
              </a:ext>
            </a:extLst>
          </p:cNvPr>
          <p:cNvGrpSpPr/>
          <p:nvPr/>
        </p:nvGrpSpPr>
        <p:grpSpPr>
          <a:xfrm>
            <a:off x="8606195" y="5576349"/>
            <a:ext cx="825911" cy="410772"/>
            <a:chOff x="8468547" y="5685479"/>
            <a:chExt cx="825911" cy="410772"/>
          </a:xfrm>
        </p:grpSpPr>
        <p:sp>
          <p:nvSpPr>
            <p:cNvPr id="153" name="Rectangle: Rounded Corners 152">
              <a:extLst>
                <a:ext uri="{FF2B5EF4-FFF2-40B4-BE49-F238E27FC236}">
                  <a16:creationId xmlns:a16="http://schemas.microsoft.com/office/drawing/2014/main" id="{0C75E007-981E-09F4-FDC4-C9809C615272}"/>
                </a:ext>
              </a:extLst>
            </p:cNvPr>
            <p:cNvSpPr/>
            <p:nvPr/>
          </p:nvSpPr>
          <p:spPr>
            <a:xfrm>
              <a:off x="8468547" y="5685479"/>
              <a:ext cx="825911" cy="410772"/>
            </a:xfrm>
            <a:prstGeom prst="roundRect">
              <a:avLst>
                <a:gd name="adj" fmla="val 50000"/>
              </a:avLst>
            </a:prstGeom>
            <a:gradFill>
              <a:gsLst>
                <a:gs pos="0">
                  <a:srgbClr val="1F497D"/>
                </a:gs>
                <a:gs pos="100000">
                  <a:srgbClr val="1A2B3D"/>
                </a:gs>
              </a:gsLst>
              <a:lin ang="0" scaled="0"/>
            </a:gra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54" name="TextBox 153">
              <a:extLst>
                <a:ext uri="{FF2B5EF4-FFF2-40B4-BE49-F238E27FC236}">
                  <a16:creationId xmlns:a16="http://schemas.microsoft.com/office/drawing/2014/main" id="{4EE74508-C91D-E7B3-09B4-187E1A01D351}"/>
                </a:ext>
              </a:extLst>
            </p:cNvPr>
            <p:cNvSpPr txBox="1"/>
            <p:nvPr/>
          </p:nvSpPr>
          <p:spPr>
            <a:xfrm>
              <a:off x="8594752" y="5736976"/>
              <a:ext cx="688009"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Tw Cen MT"/>
                </a:rPr>
                <a:t>Oct 21</a:t>
              </a:r>
            </a:p>
          </p:txBody>
        </p:sp>
      </p:grpSp>
      <p:grpSp>
        <p:nvGrpSpPr>
          <p:cNvPr id="155" name="Group 154">
            <a:extLst>
              <a:ext uri="{FF2B5EF4-FFF2-40B4-BE49-F238E27FC236}">
                <a16:creationId xmlns:a16="http://schemas.microsoft.com/office/drawing/2014/main" id="{D41CD9F7-A992-FA88-B34C-F97A5C124DDB}"/>
              </a:ext>
            </a:extLst>
          </p:cNvPr>
          <p:cNvGrpSpPr/>
          <p:nvPr/>
        </p:nvGrpSpPr>
        <p:grpSpPr>
          <a:xfrm>
            <a:off x="3460955" y="6230102"/>
            <a:ext cx="2556968" cy="410772"/>
            <a:chOff x="4557595" y="6277984"/>
            <a:chExt cx="1804963" cy="410772"/>
          </a:xfrm>
        </p:grpSpPr>
        <p:sp>
          <p:nvSpPr>
            <p:cNvPr id="156" name="Rectangle: Rounded Corners 155">
              <a:extLst>
                <a:ext uri="{FF2B5EF4-FFF2-40B4-BE49-F238E27FC236}">
                  <a16:creationId xmlns:a16="http://schemas.microsoft.com/office/drawing/2014/main" id="{A4405745-AD4A-7A44-5C5D-85F791974032}"/>
                </a:ext>
              </a:extLst>
            </p:cNvPr>
            <p:cNvSpPr/>
            <p:nvPr/>
          </p:nvSpPr>
          <p:spPr>
            <a:xfrm>
              <a:off x="4557595" y="6277984"/>
              <a:ext cx="1660511" cy="410772"/>
            </a:xfrm>
            <a:prstGeom prst="roundRect">
              <a:avLst>
                <a:gd name="adj" fmla="val 50000"/>
              </a:avLst>
            </a:prstGeom>
            <a:gradFill>
              <a:gsLst>
                <a:gs pos="0">
                  <a:srgbClr val="1F497D"/>
                </a:gs>
                <a:gs pos="100000">
                  <a:srgbClr val="1A2B3D"/>
                </a:gs>
              </a:gsLst>
              <a:lin ang="0" scaled="0"/>
            </a:gra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57" name="TextBox 156">
              <a:extLst>
                <a:ext uri="{FF2B5EF4-FFF2-40B4-BE49-F238E27FC236}">
                  <a16:creationId xmlns:a16="http://schemas.microsoft.com/office/drawing/2014/main" id="{2252320F-EFDF-2D0A-E77F-CE82B8E98D7F}"/>
                </a:ext>
              </a:extLst>
            </p:cNvPr>
            <p:cNvSpPr txBox="1"/>
            <p:nvPr/>
          </p:nvSpPr>
          <p:spPr>
            <a:xfrm>
              <a:off x="4640882" y="6309461"/>
              <a:ext cx="172167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Tw Cen MT"/>
                </a:rPr>
                <a:t>Staff / Advisors Tasks</a:t>
              </a:r>
            </a:p>
          </p:txBody>
        </p:sp>
      </p:grpSp>
      <p:grpSp>
        <p:nvGrpSpPr>
          <p:cNvPr id="158" name="Group 157">
            <a:extLst>
              <a:ext uri="{FF2B5EF4-FFF2-40B4-BE49-F238E27FC236}">
                <a16:creationId xmlns:a16="http://schemas.microsoft.com/office/drawing/2014/main" id="{C6DFFDC8-9AF3-D3E3-0DED-D8F91BE2BF98}"/>
              </a:ext>
            </a:extLst>
          </p:cNvPr>
          <p:cNvGrpSpPr/>
          <p:nvPr/>
        </p:nvGrpSpPr>
        <p:grpSpPr>
          <a:xfrm>
            <a:off x="6787788" y="6230102"/>
            <a:ext cx="2181826" cy="616252"/>
            <a:chOff x="6418906" y="6277984"/>
            <a:chExt cx="1825940" cy="616252"/>
          </a:xfrm>
        </p:grpSpPr>
        <p:sp>
          <p:nvSpPr>
            <p:cNvPr id="159" name="Rectangle: Rounded Corners 158">
              <a:extLst>
                <a:ext uri="{FF2B5EF4-FFF2-40B4-BE49-F238E27FC236}">
                  <a16:creationId xmlns:a16="http://schemas.microsoft.com/office/drawing/2014/main" id="{B82B51E0-CD3D-0BE4-52B1-602F3E141596}"/>
                </a:ext>
              </a:extLst>
            </p:cNvPr>
            <p:cNvSpPr/>
            <p:nvPr/>
          </p:nvSpPr>
          <p:spPr>
            <a:xfrm>
              <a:off x="6418906" y="6277984"/>
              <a:ext cx="1768657" cy="410772"/>
            </a:xfrm>
            <a:prstGeom prst="roundRect">
              <a:avLst>
                <a:gd name="adj" fmla="val 50000"/>
              </a:avLst>
            </a:prstGeom>
            <a:gradFill>
              <a:gsLst>
                <a:gs pos="0">
                  <a:srgbClr val="FF9933"/>
                </a:gs>
                <a:gs pos="100000">
                  <a:srgbClr val="F79646">
                    <a:lumMod val="50000"/>
                  </a:srgbClr>
                </a:gs>
              </a:gsLst>
              <a:lin ang="0" scaled="0"/>
            </a:gradFill>
            <a:ln w="317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60" name="TextBox 159">
              <a:extLst>
                <a:ext uri="{FF2B5EF4-FFF2-40B4-BE49-F238E27FC236}">
                  <a16:creationId xmlns:a16="http://schemas.microsoft.com/office/drawing/2014/main" id="{5C4130F5-A57C-F3FA-6CA2-496F767E0F5B}"/>
                </a:ext>
              </a:extLst>
            </p:cNvPr>
            <p:cNvSpPr txBox="1"/>
            <p:nvPr/>
          </p:nvSpPr>
          <p:spPr>
            <a:xfrm>
              <a:off x="6483933" y="6309461"/>
              <a:ext cx="1760913"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Tw Cen MT"/>
                </a:rPr>
                <a:t>Commission Actions</a:t>
              </a:r>
            </a:p>
          </p:txBody>
        </p:sp>
      </p:grpSp>
    </p:spTree>
    <p:extLst>
      <p:ext uri="{BB962C8B-B14F-4D97-AF65-F5344CB8AC3E}">
        <p14:creationId xmlns:p14="http://schemas.microsoft.com/office/powerpoint/2010/main" val="72385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wipe(left)">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wipe(left)">
                                      <p:cBhvr>
                                        <p:cTn id="11" dur="500"/>
                                        <p:tgtEl>
                                          <p:spTgt spid="14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3"/>
                                        </p:tgtEl>
                                        <p:attrNameLst>
                                          <p:attrName>style.visibility</p:attrName>
                                        </p:attrNameLst>
                                      </p:cBhvr>
                                      <p:to>
                                        <p:strVal val="visible"/>
                                      </p:to>
                                    </p:set>
                                    <p:animEffect transition="in" filter="wipe(left)">
                                      <p:cBhvr>
                                        <p:cTn id="15" dur="500"/>
                                        <p:tgtEl>
                                          <p:spTgt spid="14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6"/>
                                        </p:tgtEl>
                                        <p:attrNameLst>
                                          <p:attrName>style.visibility</p:attrName>
                                        </p:attrNameLst>
                                      </p:cBhvr>
                                      <p:to>
                                        <p:strVal val="visible"/>
                                      </p:to>
                                    </p:set>
                                    <p:animEffect transition="in" filter="wipe(left)">
                                      <p:cBhvr>
                                        <p:cTn id="19" dur="500"/>
                                        <p:tgtEl>
                                          <p:spTgt spid="14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49"/>
                                        </p:tgtEl>
                                        <p:attrNameLst>
                                          <p:attrName>style.visibility</p:attrName>
                                        </p:attrNameLst>
                                      </p:cBhvr>
                                      <p:to>
                                        <p:strVal val="visible"/>
                                      </p:to>
                                    </p:set>
                                    <p:animEffect transition="in" filter="wipe(left)">
                                      <p:cBhvr>
                                        <p:cTn id="23" dur="500"/>
                                        <p:tgtEl>
                                          <p:spTgt spid="14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wipe(left)">
                                      <p:cBhvr>
                                        <p:cTn id="27"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9853712-D1AD-9101-A6D4-8C92A54653C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B73704C-21D2-E880-21C5-64B140BB2E0B}"/>
              </a:ext>
            </a:extLst>
          </p:cNvPr>
          <p:cNvSpPr>
            <a:spLocks noGrp="1"/>
          </p:cNvSpPr>
          <p:nvPr>
            <p:ph type="title"/>
          </p:nvPr>
        </p:nvSpPr>
        <p:spPr>
          <a:xfrm>
            <a:off x="816863" y="228600"/>
            <a:ext cx="11216251" cy="990600"/>
          </a:xfrm>
        </p:spPr>
        <p:txBody>
          <a:bodyPr>
            <a:normAutofit/>
          </a:bodyPr>
          <a:lstStyle/>
          <a:p>
            <a:r>
              <a:rPr lang="en-US" sz="4200" dirty="0"/>
              <a:t>Preliminary Injunction Order (Judge Simon’s Ruling)</a:t>
            </a:r>
          </a:p>
        </p:txBody>
      </p:sp>
      <p:sp>
        <p:nvSpPr>
          <p:cNvPr id="4" name="Slide Number Placeholder 3">
            <a:extLst>
              <a:ext uri="{FF2B5EF4-FFF2-40B4-BE49-F238E27FC236}">
                <a16:creationId xmlns:a16="http://schemas.microsoft.com/office/drawing/2014/main" id="{B0C9A205-1B12-C61E-E1E6-7FBA4A6F266D}"/>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grpSp>
        <p:nvGrpSpPr>
          <p:cNvPr id="22" name="Group 21">
            <a:extLst>
              <a:ext uri="{FF2B5EF4-FFF2-40B4-BE49-F238E27FC236}">
                <a16:creationId xmlns:a16="http://schemas.microsoft.com/office/drawing/2014/main" id="{6146D89A-2743-2528-779F-61DB61645FE2}"/>
              </a:ext>
            </a:extLst>
          </p:cNvPr>
          <p:cNvGrpSpPr/>
          <p:nvPr/>
        </p:nvGrpSpPr>
        <p:grpSpPr>
          <a:xfrm>
            <a:off x="429582" y="1896115"/>
            <a:ext cx="2359147" cy="3482009"/>
            <a:chOff x="429582" y="2401956"/>
            <a:chExt cx="2359147" cy="3482009"/>
          </a:xfrm>
        </p:grpSpPr>
        <p:pic>
          <p:nvPicPr>
            <p:cNvPr id="2" name="Picture 1">
              <a:extLst>
                <a:ext uri="{FF2B5EF4-FFF2-40B4-BE49-F238E27FC236}">
                  <a16:creationId xmlns:a16="http://schemas.microsoft.com/office/drawing/2014/main" id="{70D92A59-CE7B-AA06-A851-00265B207C3F}"/>
                </a:ext>
              </a:extLst>
            </p:cNvPr>
            <p:cNvPicPr>
              <a:picLocks noChangeAspect="1"/>
            </p:cNvPicPr>
            <p:nvPr/>
          </p:nvPicPr>
          <p:blipFill>
            <a:blip r:embed="rId3"/>
            <a:stretch>
              <a:fillRect/>
            </a:stretch>
          </p:blipFill>
          <p:spPr>
            <a:xfrm>
              <a:off x="429582" y="2401957"/>
              <a:ext cx="2159762" cy="2159762"/>
            </a:xfrm>
            <a:prstGeom prst="rect">
              <a:avLst/>
            </a:prstGeom>
          </p:spPr>
        </p:pic>
        <p:sp>
          <p:nvSpPr>
            <p:cNvPr id="14" name="TextBox 13">
              <a:extLst>
                <a:ext uri="{FF2B5EF4-FFF2-40B4-BE49-F238E27FC236}">
                  <a16:creationId xmlns:a16="http://schemas.microsoft.com/office/drawing/2014/main" id="{47339321-84F4-98CD-DEC6-BEE7168A2118}"/>
                </a:ext>
              </a:extLst>
            </p:cNvPr>
            <p:cNvSpPr txBox="1"/>
            <p:nvPr/>
          </p:nvSpPr>
          <p:spPr>
            <a:xfrm>
              <a:off x="774329" y="4698335"/>
              <a:ext cx="166904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A2B3D"/>
                  </a:solidFill>
                  <a:effectLst/>
                  <a:uLnTx/>
                  <a:uFillTx/>
                  <a:latin typeface="Tw Cen MT"/>
                  <a:ea typeface="+mn-ea"/>
                  <a:cs typeface="+mn-cs"/>
                </a:rPr>
                <a:t>Increased Spill</a:t>
              </a:r>
            </a:p>
          </p:txBody>
        </p:sp>
        <p:sp>
          <p:nvSpPr>
            <p:cNvPr id="18" name="Rectangle: Rounded Corners 17">
              <a:extLst>
                <a:ext uri="{FF2B5EF4-FFF2-40B4-BE49-F238E27FC236}">
                  <a16:creationId xmlns:a16="http://schemas.microsoft.com/office/drawing/2014/main" id="{0644CB24-FD0D-F1CE-F415-AE0DFD2E63A0}"/>
                </a:ext>
              </a:extLst>
            </p:cNvPr>
            <p:cNvSpPr/>
            <p:nvPr/>
          </p:nvSpPr>
          <p:spPr>
            <a:xfrm>
              <a:off x="429582" y="2401956"/>
              <a:ext cx="2359147" cy="3482009"/>
            </a:xfrm>
            <a:prstGeom prst="roundRect">
              <a:avLst/>
            </a:prstGeom>
            <a:noFill/>
            <a:ln w="571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grpSp>
      <p:grpSp>
        <p:nvGrpSpPr>
          <p:cNvPr id="23" name="Group 22">
            <a:extLst>
              <a:ext uri="{FF2B5EF4-FFF2-40B4-BE49-F238E27FC236}">
                <a16:creationId xmlns:a16="http://schemas.microsoft.com/office/drawing/2014/main" id="{877E757A-5BA3-BADF-96B6-605807556CE2}"/>
              </a:ext>
            </a:extLst>
          </p:cNvPr>
          <p:cNvGrpSpPr/>
          <p:nvPr/>
        </p:nvGrpSpPr>
        <p:grpSpPr>
          <a:xfrm>
            <a:off x="3146221" y="1896115"/>
            <a:ext cx="2802640" cy="3482009"/>
            <a:chOff x="3146221" y="2401956"/>
            <a:chExt cx="2802640" cy="3482009"/>
          </a:xfrm>
        </p:grpSpPr>
        <p:pic>
          <p:nvPicPr>
            <p:cNvPr id="9" name="Picture 8">
              <a:extLst>
                <a:ext uri="{FF2B5EF4-FFF2-40B4-BE49-F238E27FC236}">
                  <a16:creationId xmlns:a16="http://schemas.microsoft.com/office/drawing/2014/main" id="{D96B9B32-FEFD-5E8A-6C98-9DEEB75FBFC5}"/>
                </a:ext>
              </a:extLst>
            </p:cNvPr>
            <p:cNvPicPr>
              <a:picLocks noChangeAspect="1"/>
            </p:cNvPicPr>
            <p:nvPr/>
          </p:nvPicPr>
          <p:blipFill>
            <a:blip r:embed="rId4"/>
            <a:srcRect l="16115" t="12417" r="13365" b="18460"/>
            <a:stretch>
              <a:fillRect/>
            </a:stretch>
          </p:blipFill>
          <p:spPr>
            <a:xfrm>
              <a:off x="3574288" y="2600895"/>
              <a:ext cx="1929034" cy="1890854"/>
            </a:xfrm>
            <a:custGeom>
              <a:avLst/>
              <a:gdLst>
                <a:gd name="connsiteX0" fmla="*/ 844826 w 1689652"/>
                <a:gd name="connsiteY0" fmla="*/ 0 h 1656210"/>
                <a:gd name="connsiteX1" fmla="*/ 1689652 w 1689652"/>
                <a:gd name="connsiteY1" fmla="*/ 828105 h 1656210"/>
                <a:gd name="connsiteX2" fmla="*/ 844826 w 1689652"/>
                <a:gd name="connsiteY2" fmla="*/ 1656210 h 1656210"/>
                <a:gd name="connsiteX3" fmla="*/ 0 w 1689652"/>
                <a:gd name="connsiteY3" fmla="*/ 828105 h 1656210"/>
                <a:gd name="connsiteX4" fmla="*/ 844826 w 1689652"/>
                <a:gd name="connsiteY4" fmla="*/ 0 h 1656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652" h="1656210">
                  <a:moveTo>
                    <a:pt x="844826" y="0"/>
                  </a:moveTo>
                  <a:cubicBezTo>
                    <a:pt x="1311411" y="0"/>
                    <a:pt x="1689652" y="370755"/>
                    <a:pt x="1689652" y="828105"/>
                  </a:cubicBezTo>
                  <a:cubicBezTo>
                    <a:pt x="1689652" y="1285455"/>
                    <a:pt x="1311411" y="1656210"/>
                    <a:pt x="844826" y="1656210"/>
                  </a:cubicBezTo>
                  <a:cubicBezTo>
                    <a:pt x="378241" y="1656210"/>
                    <a:pt x="0" y="1285455"/>
                    <a:pt x="0" y="828105"/>
                  </a:cubicBezTo>
                  <a:cubicBezTo>
                    <a:pt x="0" y="370755"/>
                    <a:pt x="378241" y="0"/>
                    <a:pt x="844826" y="0"/>
                  </a:cubicBezTo>
                  <a:close/>
                </a:path>
              </a:pathLst>
            </a:custGeom>
          </p:spPr>
        </p:pic>
        <p:sp>
          <p:nvSpPr>
            <p:cNvPr id="15" name="TextBox 14">
              <a:extLst>
                <a:ext uri="{FF2B5EF4-FFF2-40B4-BE49-F238E27FC236}">
                  <a16:creationId xmlns:a16="http://schemas.microsoft.com/office/drawing/2014/main" id="{AF275A66-8644-467C-3013-FAA26CA4BF8A}"/>
                </a:ext>
              </a:extLst>
            </p:cNvPr>
            <p:cNvSpPr txBox="1"/>
            <p:nvPr/>
          </p:nvSpPr>
          <p:spPr>
            <a:xfrm>
              <a:off x="3174489" y="4698335"/>
              <a:ext cx="272863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A2B3D"/>
                  </a:solidFill>
                  <a:effectLst/>
                  <a:uLnTx/>
                  <a:uFillTx/>
                  <a:latin typeface="Tw Cen MT"/>
                  <a:ea typeface="+mn-ea"/>
                  <a:cs typeface="+mn-cs"/>
                </a:rPr>
                <a:t>Seasonal Spill Expanded</a:t>
              </a:r>
            </a:p>
          </p:txBody>
        </p:sp>
        <p:sp>
          <p:nvSpPr>
            <p:cNvPr id="19" name="Rectangle: Rounded Corners 18">
              <a:extLst>
                <a:ext uri="{FF2B5EF4-FFF2-40B4-BE49-F238E27FC236}">
                  <a16:creationId xmlns:a16="http://schemas.microsoft.com/office/drawing/2014/main" id="{3EC9D4A0-45A9-1D43-E116-B4844BCA0C36}"/>
                </a:ext>
              </a:extLst>
            </p:cNvPr>
            <p:cNvSpPr/>
            <p:nvPr/>
          </p:nvSpPr>
          <p:spPr>
            <a:xfrm>
              <a:off x="3146221" y="2401956"/>
              <a:ext cx="2802640" cy="3482009"/>
            </a:xfrm>
            <a:prstGeom prst="roundRect">
              <a:avLst/>
            </a:prstGeom>
            <a:noFill/>
            <a:ln w="57150">
              <a:solidFill>
                <a:srgbClr val="508D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grpSp>
      <p:grpSp>
        <p:nvGrpSpPr>
          <p:cNvPr id="24" name="Group 23">
            <a:extLst>
              <a:ext uri="{FF2B5EF4-FFF2-40B4-BE49-F238E27FC236}">
                <a16:creationId xmlns:a16="http://schemas.microsoft.com/office/drawing/2014/main" id="{7F688759-3C74-8ADC-0851-FE87A9D5DDF2}"/>
              </a:ext>
            </a:extLst>
          </p:cNvPr>
          <p:cNvGrpSpPr/>
          <p:nvPr/>
        </p:nvGrpSpPr>
        <p:grpSpPr>
          <a:xfrm>
            <a:off x="6255777" y="1896115"/>
            <a:ext cx="2660491" cy="3482009"/>
            <a:chOff x="6225960" y="2401956"/>
            <a:chExt cx="2660491" cy="3482009"/>
          </a:xfrm>
        </p:grpSpPr>
        <p:pic>
          <p:nvPicPr>
            <p:cNvPr id="12" name="Picture 11">
              <a:extLst>
                <a:ext uri="{FF2B5EF4-FFF2-40B4-BE49-F238E27FC236}">
                  <a16:creationId xmlns:a16="http://schemas.microsoft.com/office/drawing/2014/main" id="{E1D76599-90C0-6A4F-DF36-E8B03AE9F140}"/>
                </a:ext>
              </a:extLst>
            </p:cNvPr>
            <p:cNvPicPr>
              <a:picLocks noChangeAspect="1"/>
            </p:cNvPicPr>
            <p:nvPr/>
          </p:nvPicPr>
          <p:blipFill>
            <a:blip r:embed="rId5"/>
            <a:srcRect l="2091" t="1363" b="8696"/>
            <a:stretch>
              <a:fillRect/>
            </a:stretch>
          </p:blipFill>
          <p:spPr>
            <a:xfrm>
              <a:off x="6241588" y="2401957"/>
              <a:ext cx="2555297" cy="2347348"/>
            </a:xfrm>
            <a:custGeom>
              <a:avLst/>
              <a:gdLst>
                <a:gd name="connsiteX0" fmla="*/ 1119100 w 2238200"/>
                <a:gd name="connsiteY0" fmla="*/ 0 h 2056056"/>
                <a:gd name="connsiteX1" fmla="*/ 2238200 w 2238200"/>
                <a:gd name="connsiteY1" fmla="*/ 1028028 h 2056056"/>
                <a:gd name="connsiteX2" fmla="*/ 1119100 w 2238200"/>
                <a:gd name="connsiteY2" fmla="*/ 2056056 h 2056056"/>
                <a:gd name="connsiteX3" fmla="*/ 0 w 2238200"/>
                <a:gd name="connsiteY3" fmla="*/ 1028028 h 2056056"/>
                <a:gd name="connsiteX4" fmla="*/ 1119100 w 2238200"/>
                <a:gd name="connsiteY4" fmla="*/ 0 h 2056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200" h="2056056">
                  <a:moveTo>
                    <a:pt x="1119100" y="0"/>
                  </a:moveTo>
                  <a:cubicBezTo>
                    <a:pt x="1737162" y="0"/>
                    <a:pt x="2238200" y="460264"/>
                    <a:pt x="2238200" y="1028028"/>
                  </a:cubicBezTo>
                  <a:cubicBezTo>
                    <a:pt x="2238200" y="1595792"/>
                    <a:pt x="1737162" y="2056056"/>
                    <a:pt x="1119100" y="2056056"/>
                  </a:cubicBezTo>
                  <a:cubicBezTo>
                    <a:pt x="501038" y="2056056"/>
                    <a:pt x="0" y="1595792"/>
                    <a:pt x="0" y="1028028"/>
                  </a:cubicBezTo>
                  <a:cubicBezTo>
                    <a:pt x="0" y="460264"/>
                    <a:pt x="501038" y="0"/>
                    <a:pt x="1119100" y="0"/>
                  </a:cubicBezTo>
                  <a:close/>
                </a:path>
              </a:pathLst>
            </a:custGeom>
          </p:spPr>
        </p:pic>
        <p:sp>
          <p:nvSpPr>
            <p:cNvPr id="16" name="TextBox 15">
              <a:extLst>
                <a:ext uri="{FF2B5EF4-FFF2-40B4-BE49-F238E27FC236}">
                  <a16:creationId xmlns:a16="http://schemas.microsoft.com/office/drawing/2014/main" id="{17367F2D-F2BC-8280-4903-AC73EF999159}"/>
                </a:ext>
              </a:extLst>
            </p:cNvPr>
            <p:cNvSpPr txBox="1"/>
            <p:nvPr/>
          </p:nvSpPr>
          <p:spPr>
            <a:xfrm>
              <a:off x="6338574" y="4698335"/>
              <a:ext cx="2498184"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A2B3D"/>
                  </a:solidFill>
                  <a:effectLst/>
                  <a:uLnTx/>
                  <a:uFillTx/>
                  <a:latin typeface="Tw Cen MT"/>
                  <a:ea typeface="+mn-ea"/>
                  <a:cs typeface="+mn-cs"/>
                </a:rPr>
                <a:t>2025 Reservoir Levels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A2B3D"/>
                  </a:solidFill>
                  <a:effectLst/>
                  <a:uLnTx/>
                  <a:uFillTx/>
                  <a:latin typeface="Tw Cen MT"/>
                  <a:ea typeface="+mn-ea"/>
                  <a:cs typeface="+mn-cs"/>
                </a:rPr>
                <a:t>Maintained</a:t>
              </a:r>
            </a:p>
          </p:txBody>
        </p:sp>
        <p:sp>
          <p:nvSpPr>
            <p:cNvPr id="20" name="Rectangle: Rounded Corners 19">
              <a:extLst>
                <a:ext uri="{FF2B5EF4-FFF2-40B4-BE49-F238E27FC236}">
                  <a16:creationId xmlns:a16="http://schemas.microsoft.com/office/drawing/2014/main" id="{CB896F2C-6BEB-E40A-F4A3-15814F043051}"/>
                </a:ext>
              </a:extLst>
            </p:cNvPr>
            <p:cNvSpPr/>
            <p:nvPr/>
          </p:nvSpPr>
          <p:spPr>
            <a:xfrm>
              <a:off x="6225960" y="2401956"/>
              <a:ext cx="2660491" cy="3482009"/>
            </a:xfrm>
            <a:prstGeom prst="roundRect">
              <a:avLst/>
            </a:prstGeom>
            <a:noFill/>
            <a:ln w="57150">
              <a:solidFill>
                <a:srgbClr val="CFA8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grpSp>
      <p:grpSp>
        <p:nvGrpSpPr>
          <p:cNvPr id="25" name="Group 24">
            <a:extLst>
              <a:ext uri="{FF2B5EF4-FFF2-40B4-BE49-F238E27FC236}">
                <a16:creationId xmlns:a16="http://schemas.microsoft.com/office/drawing/2014/main" id="{F740AB63-C4A2-5154-BC44-EFF282C9C699}"/>
              </a:ext>
            </a:extLst>
          </p:cNvPr>
          <p:cNvGrpSpPr/>
          <p:nvPr/>
        </p:nvGrpSpPr>
        <p:grpSpPr>
          <a:xfrm>
            <a:off x="9226471" y="1896115"/>
            <a:ext cx="2660491" cy="3482009"/>
            <a:chOff x="9226471" y="2401956"/>
            <a:chExt cx="2660491" cy="3482009"/>
          </a:xfrm>
        </p:grpSpPr>
        <p:pic>
          <p:nvPicPr>
            <p:cNvPr id="13" name="Picture 12">
              <a:extLst>
                <a:ext uri="{FF2B5EF4-FFF2-40B4-BE49-F238E27FC236}">
                  <a16:creationId xmlns:a16="http://schemas.microsoft.com/office/drawing/2014/main" id="{A212646F-253D-76A8-6768-FCE2148BEC26}"/>
                </a:ext>
              </a:extLst>
            </p:cNvPr>
            <p:cNvPicPr>
              <a:picLocks noChangeAspect="1"/>
            </p:cNvPicPr>
            <p:nvPr/>
          </p:nvPicPr>
          <p:blipFill>
            <a:blip r:embed="rId6"/>
            <a:stretch>
              <a:fillRect/>
            </a:stretch>
          </p:blipFill>
          <p:spPr>
            <a:xfrm>
              <a:off x="9226471" y="2401956"/>
              <a:ext cx="2461593" cy="2461593"/>
            </a:xfrm>
            <a:prstGeom prst="rect">
              <a:avLst/>
            </a:prstGeom>
          </p:spPr>
        </p:pic>
        <p:sp>
          <p:nvSpPr>
            <p:cNvPr id="17" name="TextBox 16">
              <a:extLst>
                <a:ext uri="{FF2B5EF4-FFF2-40B4-BE49-F238E27FC236}">
                  <a16:creationId xmlns:a16="http://schemas.microsoft.com/office/drawing/2014/main" id="{5378FE43-D6D3-1635-06BF-319C10C8F80F}"/>
                </a:ext>
              </a:extLst>
            </p:cNvPr>
            <p:cNvSpPr txBox="1"/>
            <p:nvPr/>
          </p:nvSpPr>
          <p:spPr>
            <a:xfrm>
              <a:off x="9276281" y="4698335"/>
              <a:ext cx="259757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A2B3D"/>
                  </a:solidFill>
                  <a:effectLst/>
                  <a:uLnTx/>
                  <a:uFillTx/>
                  <a:latin typeface="Tw Cen MT"/>
                  <a:ea typeface="+mn-ea"/>
                  <a:cs typeface="+mn-cs"/>
                </a:rPr>
                <a:t>Prioritized Endangered Species Act over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A2B3D"/>
                  </a:solidFill>
                  <a:effectLst/>
                  <a:uLnTx/>
                  <a:uFillTx/>
                  <a:latin typeface="Tw Cen MT"/>
                  <a:ea typeface="+mn-ea"/>
                  <a:cs typeface="+mn-cs"/>
                </a:rPr>
                <a:t>Power Concerns</a:t>
              </a:r>
            </a:p>
          </p:txBody>
        </p:sp>
        <p:sp>
          <p:nvSpPr>
            <p:cNvPr id="21" name="Rectangle: Rounded Corners 20">
              <a:extLst>
                <a:ext uri="{FF2B5EF4-FFF2-40B4-BE49-F238E27FC236}">
                  <a16:creationId xmlns:a16="http://schemas.microsoft.com/office/drawing/2014/main" id="{E4AFADAD-5FCE-3D2D-47C0-66D72C936BD8}"/>
                </a:ext>
              </a:extLst>
            </p:cNvPr>
            <p:cNvSpPr/>
            <p:nvPr/>
          </p:nvSpPr>
          <p:spPr>
            <a:xfrm>
              <a:off x="9226471" y="2401956"/>
              <a:ext cx="2660491" cy="3482009"/>
            </a:xfrm>
            <a:prstGeom prst="round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grpSp>
      <p:sp>
        <p:nvSpPr>
          <p:cNvPr id="26" name="TextBox 25">
            <a:extLst>
              <a:ext uri="{FF2B5EF4-FFF2-40B4-BE49-F238E27FC236}">
                <a16:creationId xmlns:a16="http://schemas.microsoft.com/office/drawing/2014/main" id="{F3F6D676-94FA-F4F2-3A8C-E32EC3955D26}"/>
              </a:ext>
            </a:extLst>
          </p:cNvPr>
          <p:cNvSpPr txBox="1"/>
          <p:nvPr/>
        </p:nvSpPr>
        <p:spPr>
          <a:xfrm>
            <a:off x="2443376" y="5654887"/>
            <a:ext cx="777533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A2B3D"/>
                </a:solidFill>
                <a:effectLst/>
                <a:uLnTx/>
                <a:uFillTx/>
                <a:latin typeface="Tw Cen MT"/>
                <a:ea typeface="+mn-ea"/>
                <a:cs typeface="+mn-cs"/>
              </a:rPr>
              <a:t>Temporary Measures Pending Final Decision</a:t>
            </a:r>
          </a:p>
        </p:txBody>
      </p:sp>
    </p:spTree>
    <p:extLst>
      <p:ext uri="{BB962C8B-B14F-4D97-AF65-F5344CB8AC3E}">
        <p14:creationId xmlns:p14="http://schemas.microsoft.com/office/powerpoint/2010/main" val="2301349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662E97E-782E-2221-E2DD-A4C39EB973E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EE30AD8-4A0C-42D9-B202-5C53A43AA7A6}"/>
              </a:ext>
            </a:extLst>
          </p:cNvPr>
          <p:cNvSpPr/>
          <p:nvPr/>
        </p:nvSpPr>
        <p:spPr>
          <a:xfrm>
            <a:off x="10633" y="6220045"/>
            <a:ext cx="2137463" cy="627844"/>
          </a:xfrm>
          <a:prstGeom prst="rect">
            <a:avLst/>
          </a:prstGeom>
          <a:solidFill>
            <a:schemeClr val="bg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710709F2-069B-CA0F-93AE-A8EF6B8DBD3A}"/>
              </a:ext>
            </a:extLst>
          </p:cNvPr>
          <p:cNvSpPr>
            <a:spLocks noGrp="1"/>
          </p:cNvSpPr>
          <p:nvPr>
            <p:ph type="title"/>
          </p:nvPr>
        </p:nvSpPr>
        <p:spPr>
          <a:xfrm>
            <a:off x="203199" y="0"/>
            <a:ext cx="11074403" cy="990600"/>
          </a:xfrm>
        </p:spPr>
        <p:txBody>
          <a:bodyPr anchor="b">
            <a:normAutofit/>
          </a:bodyPr>
          <a:lstStyle/>
          <a:p>
            <a:r>
              <a:rPr kumimoji="0" lang="en-US" b="1" i="0" u="none" strike="noStrike" kern="1200" cap="small" spc="0" normalizeH="0" baseline="0" noProof="0" dirty="0">
                <a:ln>
                  <a:noFill/>
                </a:ln>
                <a:effectLst>
                  <a:outerShdw blurRad="50800" dist="38100" dir="2700000" algn="tl" rotWithShape="0">
                    <a:prstClr val="black">
                      <a:alpha val="40000"/>
                    </a:prstClr>
                  </a:outerShdw>
                </a:effectLst>
                <a:uLnTx/>
                <a:uFillTx/>
              </a:rPr>
              <a:t>Benton PUD - Low Retail Rates</a:t>
            </a:r>
            <a:endParaRPr lang="en-US" dirty="0"/>
          </a:p>
        </p:txBody>
      </p:sp>
      <p:sp>
        <p:nvSpPr>
          <p:cNvPr id="29" name="TextBox 28">
            <a:extLst>
              <a:ext uri="{FF2B5EF4-FFF2-40B4-BE49-F238E27FC236}">
                <a16:creationId xmlns:a16="http://schemas.microsoft.com/office/drawing/2014/main" id="{413F3536-A22E-D41A-299B-041305ED5F49}"/>
              </a:ext>
            </a:extLst>
          </p:cNvPr>
          <p:cNvSpPr txBox="1"/>
          <p:nvPr/>
        </p:nvSpPr>
        <p:spPr>
          <a:xfrm>
            <a:off x="7391400" y="6448590"/>
            <a:ext cx="33528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1F497D"/>
                </a:solidFill>
                <a:effectLst/>
                <a:uLnTx/>
                <a:uFillTx/>
                <a:latin typeface="Calibri"/>
                <a:ea typeface="+mn-ea"/>
                <a:cs typeface="+mn-cs"/>
              </a:rPr>
              <a:t>Source:  U.S. Energy Information Administration</a:t>
            </a:r>
          </a:p>
        </p:txBody>
      </p:sp>
      <p:sp>
        <p:nvSpPr>
          <p:cNvPr id="2" name="Slide Number Placeholder 3">
            <a:extLst>
              <a:ext uri="{FF2B5EF4-FFF2-40B4-BE49-F238E27FC236}">
                <a16:creationId xmlns:a16="http://schemas.microsoft.com/office/drawing/2014/main" id="{2A5ADC4A-6976-CC74-8D6A-F284225CDF19}"/>
              </a:ext>
            </a:extLst>
          </p:cNvPr>
          <p:cNvSpPr txBox="1">
            <a:spLocks/>
          </p:cNvSpPr>
          <p:nvPr/>
        </p:nvSpPr>
        <p:spPr>
          <a:xfrm>
            <a:off x="0" y="1272222"/>
            <a:ext cx="711200" cy="244476"/>
          </a:xfrm>
          <a:prstGeom prst="rect">
            <a:avLst/>
          </a:prstGeom>
        </p:spPr>
        <p:txBody>
          <a:bodyPr vert="horz" anchor="ctr" anchorCtr="0">
            <a:normAutofit fontScale="85000" lnSpcReduction="20000"/>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5BCCDF-7E0A-4357-9D12-259F8FD7FFD8}" type="slidenum">
              <a:rPr lang="en-US" smtClean="0"/>
              <a:pPr/>
              <a:t>19</a:t>
            </a:fld>
            <a:endParaRPr lang="en-US" dirty="0"/>
          </a:p>
        </p:txBody>
      </p:sp>
      <p:graphicFrame>
        <p:nvGraphicFramePr>
          <p:cNvPr id="8" name="Content Placeholder 7">
            <a:extLst>
              <a:ext uri="{FF2B5EF4-FFF2-40B4-BE49-F238E27FC236}">
                <a16:creationId xmlns:a16="http://schemas.microsoft.com/office/drawing/2014/main" id="{E1C760B0-EB2A-09DA-15E5-BD472D9397DD}"/>
              </a:ext>
            </a:extLst>
          </p:cNvPr>
          <p:cNvGraphicFramePr>
            <a:graphicFrameLocks noGrp="1"/>
          </p:cNvGraphicFramePr>
          <p:nvPr>
            <p:ph sz="quarter" idx="1"/>
            <p:extLst>
              <p:ext uri="{D42A27DB-BD31-4B8C-83A1-F6EECF244321}">
                <p14:modId xmlns:p14="http://schemas.microsoft.com/office/powerpoint/2010/main" val="2854442836"/>
              </p:ext>
            </p:extLst>
          </p:nvPr>
        </p:nvGraphicFramePr>
        <p:xfrm>
          <a:off x="457200" y="1516698"/>
          <a:ext cx="11632017" cy="49318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20729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A965DC7-D5E5-33E4-3A13-57E8C8DB77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94DBA8-8BDB-F776-C230-0473B1AEA424}"/>
              </a:ext>
            </a:extLst>
          </p:cNvPr>
          <p:cNvSpPr>
            <a:spLocks noGrp="1"/>
          </p:cNvSpPr>
          <p:nvPr>
            <p:ph type="title"/>
          </p:nvPr>
        </p:nvSpPr>
        <p:spPr>
          <a:xfrm>
            <a:off x="2022437" y="1600200"/>
            <a:ext cx="9897035" cy="990600"/>
          </a:xfrm>
        </p:spPr>
        <p:txBody>
          <a:bodyPr>
            <a:normAutofit/>
          </a:bodyPr>
          <a:lstStyle/>
          <a:p>
            <a:r>
              <a:rPr lang="en-US" sz="5400" dirty="0"/>
              <a:t>2027 Rate Increase</a:t>
            </a:r>
          </a:p>
        </p:txBody>
      </p:sp>
      <p:sp>
        <p:nvSpPr>
          <p:cNvPr id="7" name="Slide Number Placeholder 6">
            <a:extLst>
              <a:ext uri="{FF2B5EF4-FFF2-40B4-BE49-F238E27FC236}">
                <a16:creationId xmlns:a16="http://schemas.microsoft.com/office/drawing/2014/main" id="{D8C7AE7C-7EE9-9CCC-75FE-7E5325DD0739}"/>
              </a:ext>
            </a:extLst>
          </p:cNvPr>
          <p:cNvSpPr>
            <a:spLocks noGrp="1"/>
          </p:cNvSpPr>
          <p:nvPr>
            <p:ph type="sldNum" sz="quarter" idx="11"/>
          </p:nvPr>
        </p:nvSpPr>
        <p:spPr/>
        <p:txBody>
          <a:bodyPr/>
          <a:lstStyle/>
          <a:p>
            <a:fld id="{395BCCDF-7E0A-4357-9D12-259F8FD7FFD8}" type="slidenum">
              <a:rPr lang="en-US">
                <a:latin typeface="Tw Cen MT"/>
              </a:rPr>
              <a:pPr/>
              <a:t>20</a:t>
            </a:fld>
            <a:endParaRPr lang="en-US" dirty="0">
              <a:latin typeface="Tw Cen MT"/>
            </a:endParaRPr>
          </a:p>
        </p:txBody>
      </p:sp>
    </p:spTree>
    <p:extLst>
      <p:ext uri="{BB962C8B-B14F-4D97-AF65-F5344CB8AC3E}">
        <p14:creationId xmlns:p14="http://schemas.microsoft.com/office/powerpoint/2010/main" val="2627254527"/>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CD27EF4-BEE0-CEBB-18D5-8DCF3B7E6AFE}"/>
              </a:ext>
            </a:extLst>
          </p:cNvPr>
          <p:cNvSpPr/>
          <p:nvPr/>
        </p:nvSpPr>
        <p:spPr>
          <a:xfrm>
            <a:off x="10633" y="6220045"/>
            <a:ext cx="2137463" cy="627844"/>
          </a:xfrm>
          <a:prstGeom prst="rect">
            <a:avLst/>
          </a:prstGeom>
          <a:solidFill>
            <a:schemeClr val="bg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E60F19-9161-4CF8-B340-F5D32ACAF4D9}"/>
              </a:ext>
            </a:extLst>
          </p:cNvPr>
          <p:cNvSpPr>
            <a:spLocks noGrp="1"/>
          </p:cNvSpPr>
          <p:nvPr>
            <p:ph type="title"/>
          </p:nvPr>
        </p:nvSpPr>
        <p:spPr>
          <a:xfrm>
            <a:off x="816863" y="228600"/>
            <a:ext cx="11265545" cy="990600"/>
          </a:xfrm>
        </p:spPr>
        <p:txBody>
          <a:bodyPr>
            <a:normAutofit/>
          </a:bodyPr>
          <a:lstStyle/>
          <a:p>
            <a:r>
              <a:rPr lang="en-US" dirty="0"/>
              <a:t>2027 Rate Increase – </a:t>
            </a:r>
            <a:r>
              <a:rPr lang="en-US" dirty="0">
                <a:solidFill>
                  <a:srgbClr val="278242"/>
                </a:solidFill>
              </a:rPr>
              <a:t>Process/Timeline</a:t>
            </a:r>
            <a:endParaRPr lang="en-US" dirty="0"/>
          </a:p>
        </p:txBody>
      </p:sp>
      <p:sp>
        <p:nvSpPr>
          <p:cNvPr id="3" name="Slide Number Placeholder 2">
            <a:extLst>
              <a:ext uri="{FF2B5EF4-FFF2-40B4-BE49-F238E27FC236}">
                <a16:creationId xmlns:a16="http://schemas.microsoft.com/office/drawing/2014/main" id="{5DC47661-A02A-4A61-A4A4-511A8020F453}"/>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6" name="Rectangle: Rounded Corners 5">
            <a:extLst>
              <a:ext uri="{FF2B5EF4-FFF2-40B4-BE49-F238E27FC236}">
                <a16:creationId xmlns:a16="http://schemas.microsoft.com/office/drawing/2014/main" id="{73283E0A-23E2-721A-4C4B-B77304FFB6E2}"/>
              </a:ext>
            </a:extLst>
          </p:cNvPr>
          <p:cNvSpPr/>
          <p:nvPr/>
        </p:nvSpPr>
        <p:spPr>
          <a:xfrm>
            <a:off x="356144" y="2303681"/>
            <a:ext cx="1931538" cy="2476072"/>
          </a:xfrm>
          <a:prstGeom prst="roundRect">
            <a:avLst/>
          </a:prstGeom>
          <a:solidFill>
            <a:srgbClr val="CFA82F"/>
          </a:solidFill>
          <a:ln w="50800">
            <a:solidFill>
              <a:srgbClr val="1A2B3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Develop Draft Rates</a:t>
            </a:r>
          </a:p>
          <a:p>
            <a:pPr algn="ctr">
              <a:spcBef>
                <a:spcPts val="0"/>
              </a:spcBef>
            </a:pPr>
            <a:endParaRPr lang="en-US" sz="24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Tw Cen MT"/>
                <a:ea typeface="+mn-ea"/>
                <a:cs typeface="+mn-cs"/>
              </a:rPr>
              <a:t>September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w Cen MT"/>
              <a:ea typeface="+mn-ea"/>
              <a:cs typeface="+mn-cs"/>
            </a:endParaRPr>
          </a:p>
        </p:txBody>
      </p:sp>
      <p:sp>
        <p:nvSpPr>
          <p:cNvPr id="14" name="Rectangle: Rounded Corners 13">
            <a:extLst>
              <a:ext uri="{FF2B5EF4-FFF2-40B4-BE49-F238E27FC236}">
                <a16:creationId xmlns:a16="http://schemas.microsoft.com/office/drawing/2014/main" id="{488ECA35-BC4E-8F23-C4D7-7BE6FB99E38A}"/>
              </a:ext>
            </a:extLst>
          </p:cNvPr>
          <p:cNvSpPr/>
          <p:nvPr/>
        </p:nvSpPr>
        <p:spPr>
          <a:xfrm>
            <a:off x="3022627" y="2303680"/>
            <a:ext cx="2250041" cy="2478024"/>
          </a:xfrm>
          <a:prstGeom prst="roundRect">
            <a:avLst/>
          </a:prstGeom>
          <a:solidFill>
            <a:srgbClr val="247C3E"/>
          </a:solidFill>
          <a:ln w="50800">
            <a:solidFill>
              <a:srgbClr val="1A2B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Customer Communication</a:t>
            </a:r>
          </a:p>
          <a:p>
            <a:pPr algn="ctr">
              <a:spcBef>
                <a:spcPts val="0"/>
              </a:spcBef>
            </a:pPr>
            <a:endParaRPr lang="en-US" sz="2400" dirty="0">
              <a:solidFill>
                <a:schemeClr val="bg1"/>
              </a:solidFill>
            </a:endParaRPr>
          </a:p>
          <a:p>
            <a:pPr algn="ctr"/>
            <a:r>
              <a:rPr lang="en-US" dirty="0"/>
              <a:t>October/November</a:t>
            </a:r>
          </a:p>
          <a:p>
            <a:pPr algn="ctr"/>
            <a:endParaRPr lang="en-US" dirty="0">
              <a:solidFill>
                <a:schemeClr val="bg1"/>
              </a:solidFill>
            </a:endParaRPr>
          </a:p>
        </p:txBody>
      </p:sp>
      <p:sp>
        <p:nvSpPr>
          <p:cNvPr id="15" name="Rectangle: Rounded Corners 14">
            <a:extLst>
              <a:ext uri="{FF2B5EF4-FFF2-40B4-BE49-F238E27FC236}">
                <a16:creationId xmlns:a16="http://schemas.microsoft.com/office/drawing/2014/main" id="{8F1703E6-42FA-2CD4-8780-C532D54FB22C}"/>
              </a:ext>
            </a:extLst>
          </p:cNvPr>
          <p:cNvSpPr/>
          <p:nvPr/>
        </p:nvSpPr>
        <p:spPr>
          <a:xfrm>
            <a:off x="6007613" y="2301729"/>
            <a:ext cx="2624727" cy="2478024"/>
          </a:xfrm>
          <a:prstGeom prst="roundRect">
            <a:avLst/>
          </a:prstGeom>
          <a:solidFill>
            <a:srgbClr val="1A2B3D"/>
          </a:solidFill>
          <a:ln w="50800">
            <a:solidFill>
              <a:srgbClr val="1A2B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Customer </a:t>
            </a:r>
          </a:p>
          <a:p>
            <a:pPr algn="ctr">
              <a:spcBef>
                <a:spcPts val="0"/>
              </a:spcBef>
            </a:pPr>
            <a:r>
              <a:rPr lang="en-US" sz="2400" dirty="0">
                <a:solidFill>
                  <a:schemeClr val="bg1"/>
                </a:solidFill>
              </a:rPr>
              <a:t>Meeting</a:t>
            </a:r>
          </a:p>
          <a:p>
            <a:pPr algn="ctr">
              <a:spcBef>
                <a:spcPts val="0"/>
              </a:spcBef>
            </a:pPr>
            <a:endParaRPr lang="en-US" sz="2400" dirty="0">
              <a:solidFill>
                <a:schemeClr val="bg1"/>
              </a:solidFill>
            </a:endParaRPr>
          </a:p>
          <a:p>
            <a:pPr algn="ctr">
              <a:spcBef>
                <a:spcPts val="0"/>
              </a:spcBef>
            </a:pPr>
            <a:r>
              <a:rPr lang="en-US" dirty="0">
                <a:solidFill>
                  <a:schemeClr val="bg1"/>
                </a:solidFill>
              </a:rPr>
              <a:t>November 10, 2026</a:t>
            </a:r>
          </a:p>
          <a:p>
            <a:pPr algn="ctr">
              <a:spcBef>
                <a:spcPts val="0"/>
              </a:spcBef>
            </a:pPr>
            <a:r>
              <a:rPr lang="en-US" sz="1600" dirty="0">
                <a:solidFill>
                  <a:schemeClr val="bg1"/>
                </a:solidFill>
              </a:rPr>
              <a:t>During Budget Hearing*</a:t>
            </a:r>
          </a:p>
        </p:txBody>
      </p:sp>
      <p:sp>
        <p:nvSpPr>
          <p:cNvPr id="16" name="Rectangle: Rounded Corners 15">
            <a:extLst>
              <a:ext uri="{FF2B5EF4-FFF2-40B4-BE49-F238E27FC236}">
                <a16:creationId xmlns:a16="http://schemas.microsoft.com/office/drawing/2014/main" id="{EA9FDDC5-0C33-FAD0-C8C4-00D3897A1EB4}"/>
              </a:ext>
            </a:extLst>
          </p:cNvPr>
          <p:cNvSpPr/>
          <p:nvPr/>
        </p:nvSpPr>
        <p:spPr>
          <a:xfrm>
            <a:off x="9367284" y="2301729"/>
            <a:ext cx="2503761" cy="2478024"/>
          </a:xfrm>
          <a:prstGeom prst="roundRect">
            <a:avLst/>
          </a:prstGeom>
          <a:solidFill>
            <a:srgbClr val="3F697A"/>
          </a:solidFill>
          <a:ln w="50800">
            <a:solidFill>
              <a:srgbClr val="1A2B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Commission Approval</a:t>
            </a:r>
          </a:p>
          <a:p>
            <a:pPr algn="ctr">
              <a:spcBef>
                <a:spcPts val="0"/>
              </a:spcBef>
            </a:pPr>
            <a:endParaRPr lang="en-US" sz="24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Tw Cen MT"/>
              </a:rPr>
              <a:t>December</a:t>
            </a:r>
            <a:r>
              <a:rPr kumimoji="0" lang="en-US" sz="1800" b="0" i="0" u="none" strike="noStrike" kern="1200" cap="none" spc="0" normalizeH="0" baseline="0" noProof="0" dirty="0">
                <a:ln>
                  <a:noFill/>
                </a:ln>
                <a:solidFill>
                  <a:prstClr val="white"/>
                </a:solidFill>
                <a:effectLst/>
                <a:uLnTx/>
                <a:uFillTx/>
                <a:latin typeface="Tw Cen MT"/>
                <a:ea typeface="+mn-ea"/>
                <a:cs typeface="+mn-cs"/>
              </a:rPr>
              <a:t> 8, 2026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Tw Cen MT"/>
                <a:ea typeface="+mn-ea"/>
                <a:cs typeface="+mn-cs"/>
              </a:rPr>
              <a:t>With Budget Adoption</a:t>
            </a:r>
          </a:p>
        </p:txBody>
      </p:sp>
      <p:cxnSp>
        <p:nvCxnSpPr>
          <p:cNvPr id="17" name="Straight Arrow Connector 16">
            <a:extLst>
              <a:ext uri="{FF2B5EF4-FFF2-40B4-BE49-F238E27FC236}">
                <a16:creationId xmlns:a16="http://schemas.microsoft.com/office/drawing/2014/main" id="{FACA79E2-C88A-E5C7-72D2-152B1A73DD30}"/>
              </a:ext>
            </a:extLst>
          </p:cNvPr>
          <p:cNvCxnSpPr>
            <a:cxnSpLocks/>
            <a:stCxn id="6" idx="3"/>
            <a:endCxn id="14" idx="1"/>
          </p:cNvCxnSpPr>
          <p:nvPr/>
        </p:nvCxnSpPr>
        <p:spPr>
          <a:xfrm>
            <a:off x="2287682" y="3541717"/>
            <a:ext cx="734945" cy="975"/>
          </a:xfrm>
          <a:prstGeom prst="straightConnector1">
            <a:avLst/>
          </a:prstGeom>
          <a:ln w="57150">
            <a:solidFill>
              <a:srgbClr val="1A2B3D"/>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015C626-FC1E-677D-9E3E-CD3E7B023FF4}"/>
              </a:ext>
            </a:extLst>
          </p:cNvPr>
          <p:cNvCxnSpPr>
            <a:cxnSpLocks/>
            <a:stCxn id="14" idx="3"/>
            <a:endCxn id="15" idx="1"/>
          </p:cNvCxnSpPr>
          <p:nvPr/>
        </p:nvCxnSpPr>
        <p:spPr>
          <a:xfrm flipV="1">
            <a:off x="5272668" y="3540741"/>
            <a:ext cx="734945" cy="1951"/>
          </a:xfrm>
          <a:prstGeom prst="straightConnector1">
            <a:avLst/>
          </a:prstGeom>
          <a:ln w="57150">
            <a:solidFill>
              <a:srgbClr val="1A2B3D"/>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31AFE31-4C48-0801-0197-87D029A73659}"/>
              </a:ext>
            </a:extLst>
          </p:cNvPr>
          <p:cNvCxnSpPr>
            <a:cxnSpLocks/>
            <a:stCxn id="15" idx="3"/>
            <a:endCxn id="16" idx="1"/>
          </p:cNvCxnSpPr>
          <p:nvPr/>
        </p:nvCxnSpPr>
        <p:spPr>
          <a:xfrm>
            <a:off x="8632340" y="3540741"/>
            <a:ext cx="734944" cy="0"/>
          </a:xfrm>
          <a:prstGeom prst="straightConnector1">
            <a:avLst/>
          </a:prstGeom>
          <a:ln w="57150">
            <a:solidFill>
              <a:srgbClr val="1A2B3D"/>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9EEF095-B26E-9B0D-357E-D7F171D377CA}"/>
              </a:ext>
            </a:extLst>
          </p:cNvPr>
          <p:cNvSpPr txBox="1"/>
          <p:nvPr/>
        </p:nvSpPr>
        <p:spPr>
          <a:xfrm>
            <a:off x="226989" y="6300737"/>
            <a:ext cx="11738022" cy="338554"/>
          </a:xfrm>
          <a:prstGeom prst="rect">
            <a:avLst/>
          </a:prstGeom>
          <a:noFill/>
        </p:spPr>
        <p:txBody>
          <a:bodyPr wrap="none" rtlCol="0">
            <a:spAutoFit/>
          </a:bodyPr>
          <a:lstStyle/>
          <a:p>
            <a:r>
              <a:rPr lang="en-US" sz="1600" dirty="0"/>
              <a:t>*This format provided a more structured meeting process, clear public-comment procedures, and efficient use of Commission and customer time.</a:t>
            </a:r>
          </a:p>
        </p:txBody>
      </p:sp>
    </p:spTree>
    <p:extLst>
      <p:ext uri="{BB962C8B-B14F-4D97-AF65-F5344CB8AC3E}">
        <p14:creationId xmlns:p14="http://schemas.microsoft.com/office/powerpoint/2010/main" val="351747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FF87FF9-A391-5C33-421D-9057BAE3E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877D67-DB49-C6D8-CE2F-9C9BCFDAF4E6}"/>
              </a:ext>
            </a:extLst>
          </p:cNvPr>
          <p:cNvSpPr>
            <a:spLocks noGrp="1"/>
          </p:cNvSpPr>
          <p:nvPr>
            <p:ph type="title"/>
          </p:nvPr>
        </p:nvSpPr>
        <p:spPr>
          <a:xfrm>
            <a:off x="711200" y="228600"/>
            <a:ext cx="11480800" cy="990600"/>
          </a:xfrm>
        </p:spPr>
        <p:txBody>
          <a:bodyPr>
            <a:normAutofit fontScale="90000"/>
          </a:bodyPr>
          <a:lstStyle/>
          <a:p>
            <a:r>
              <a:rPr lang="en-US" sz="4900" dirty="0"/>
              <a:t>2026 vs 2025 COSA Results Comparison to Target</a:t>
            </a:r>
            <a:br>
              <a:rPr lang="en-US" dirty="0"/>
            </a:br>
            <a:r>
              <a:rPr kumimoji="0" lang="en-US" sz="2000" b="0" i="0" strike="noStrike" kern="1200" cap="none" spc="0" normalizeH="0" baseline="0" noProof="0" dirty="0">
                <a:ln>
                  <a:noFill/>
                </a:ln>
                <a:solidFill>
                  <a:srgbClr val="1F497D"/>
                </a:solidFill>
                <a:effectLst/>
                <a:uLnTx/>
                <a:uFillTx/>
                <a:latin typeface="Tw Cen MT"/>
                <a:ea typeface="+mj-ea"/>
                <a:cs typeface="+mj-cs"/>
              </a:rPr>
              <a:t>(</a:t>
            </a:r>
            <a:r>
              <a:rPr kumimoji="0" lang="en-US" sz="2000" b="1" i="1" strike="noStrike" kern="1200" cap="none" spc="0" normalizeH="0" baseline="0" noProof="0" dirty="0">
                <a:ln>
                  <a:noFill/>
                </a:ln>
                <a:solidFill>
                  <a:srgbClr val="1F497D"/>
                </a:solidFill>
                <a:effectLst/>
                <a:uLnTx/>
                <a:uFillTx/>
                <a:latin typeface="Tw Cen MT"/>
                <a:ea typeface="+mj-ea"/>
                <a:cs typeface="+mj-cs"/>
              </a:rPr>
              <a:t>Incorporating the strategic use of reserves</a:t>
            </a:r>
            <a:r>
              <a:rPr kumimoji="0" lang="en-US" sz="2000" b="0" i="0" strike="noStrike" kern="1200" cap="none" spc="0" normalizeH="0" baseline="0" noProof="0" dirty="0">
                <a:ln>
                  <a:noFill/>
                </a:ln>
                <a:solidFill>
                  <a:srgbClr val="1F497D"/>
                </a:solidFill>
                <a:effectLst/>
                <a:uLnTx/>
                <a:uFillTx/>
                <a:latin typeface="Tw Cen MT"/>
                <a:ea typeface="+mj-ea"/>
                <a:cs typeface="+mj-cs"/>
              </a:rPr>
              <a:t>)</a:t>
            </a:r>
            <a:endParaRPr lang="en-US" dirty="0"/>
          </a:p>
        </p:txBody>
      </p:sp>
      <p:graphicFrame>
        <p:nvGraphicFramePr>
          <p:cNvPr id="4" name="Chart 3">
            <a:extLst>
              <a:ext uri="{FF2B5EF4-FFF2-40B4-BE49-F238E27FC236}">
                <a16:creationId xmlns:a16="http://schemas.microsoft.com/office/drawing/2014/main" id="{916EF8E7-2295-1167-6E51-852D2AD61418}"/>
              </a:ext>
            </a:extLst>
          </p:cNvPr>
          <p:cNvGraphicFramePr/>
          <p:nvPr/>
        </p:nvGraphicFramePr>
        <p:xfrm>
          <a:off x="248356" y="1446834"/>
          <a:ext cx="11740444" cy="5182565"/>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E9A4F27F-1B01-86B8-62B5-09848A62F482}"/>
              </a:ext>
            </a:extLst>
          </p:cNvPr>
          <p:cNvSpPr txBox="1"/>
          <p:nvPr/>
        </p:nvSpPr>
        <p:spPr>
          <a:xfrm>
            <a:off x="2873183" y="4595535"/>
            <a:ext cx="6758561" cy="408623"/>
          </a:xfrm>
          <a:prstGeom prst="roundRect">
            <a:avLst/>
          </a:prstGeom>
          <a:solidFill>
            <a:srgbClr val="F7F7F8"/>
          </a:solidFill>
          <a:ln w="31750">
            <a:solidFill>
              <a:srgbClr val="1A2B3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A2B3D"/>
                </a:solidFill>
                <a:effectLst/>
                <a:uLnTx/>
                <a:uFillTx/>
                <a:latin typeface="Tw Cen MT"/>
                <a:ea typeface="+mn-ea"/>
                <a:cs typeface="+mn-cs"/>
              </a:rPr>
              <a:t>Applying rate increases uniformly will not resolve COSA misalignment</a:t>
            </a:r>
          </a:p>
        </p:txBody>
      </p:sp>
      <p:sp>
        <p:nvSpPr>
          <p:cNvPr id="3" name="Slide Number Placeholder 3">
            <a:extLst>
              <a:ext uri="{FF2B5EF4-FFF2-40B4-BE49-F238E27FC236}">
                <a16:creationId xmlns:a16="http://schemas.microsoft.com/office/drawing/2014/main" id="{08016DE3-F0A4-E4A4-0D78-7CCB4AE91A5B}"/>
              </a:ext>
            </a:extLst>
          </p:cNvPr>
          <p:cNvSpPr>
            <a:spLocks noGrp="1"/>
          </p:cNvSpPr>
          <p:nvPr>
            <p:ph type="sldNum" sz="quarter" idx="12"/>
          </p:nvPr>
        </p:nvSpPr>
        <p:spPr>
          <a:xfrm>
            <a:off x="0" y="1272222"/>
            <a:ext cx="711200" cy="244476"/>
          </a:xfrm>
        </p:spPr>
        <p:txBody>
          <a:bodyPr vert="horz" anchor="ctr" anchorCtr="0">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5" name="TextBox 4">
            <a:extLst>
              <a:ext uri="{FF2B5EF4-FFF2-40B4-BE49-F238E27FC236}">
                <a16:creationId xmlns:a16="http://schemas.microsoft.com/office/drawing/2014/main" id="{541E2B32-6EB4-A103-6918-6CA1F6E4097B}"/>
              </a:ext>
            </a:extLst>
          </p:cNvPr>
          <p:cNvSpPr txBox="1"/>
          <p:nvPr/>
        </p:nvSpPr>
        <p:spPr>
          <a:xfrm>
            <a:off x="4299323" y="6530340"/>
            <a:ext cx="3593355"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434342"/>
                </a:solidFill>
                <a:effectLst/>
                <a:uLnTx/>
                <a:uFillTx/>
                <a:latin typeface="Tahoma" charset="0"/>
                <a:ea typeface="+mn-ea"/>
                <a:cs typeface="+mn-cs"/>
              </a:rPr>
              <a:t>*Using 2026 load forecast and 2026 rates.</a:t>
            </a:r>
          </a:p>
        </p:txBody>
      </p:sp>
      <p:grpSp>
        <p:nvGrpSpPr>
          <p:cNvPr id="23" name="Group 22">
            <a:extLst>
              <a:ext uri="{FF2B5EF4-FFF2-40B4-BE49-F238E27FC236}">
                <a16:creationId xmlns:a16="http://schemas.microsoft.com/office/drawing/2014/main" id="{96D85F86-4140-312D-91DD-AE3EC4762856}"/>
              </a:ext>
            </a:extLst>
          </p:cNvPr>
          <p:cNvGrpSpPr/>
          <p:nvPr/>
        </p:nvGrpSpPr>
        <p:grpSpPr>
          <a:xfrm>
            <a:off x="1561588" y="2819919"/>
            <a:ext cx="592050" cy="308879"/>
            <a:chOff x="1561588" y="2819919"/>
            <a:chExt cx="592050" cy="308879"/>
          </a:xfrm>
        </p:grpSpPr>
        <p:sp>
          <p:nvSpPr>
            <p:cNvPr id="6" name="TextBox 5">
              <a:extLst>
                <a:ext uri="{FF2B5EF4-FFF2-40B4-BE49-F238E27FC236}">
                  <a16:creationId xmlns:a16="http://schemas.microsoft.com/office/drawing/2014/main" id="{75C672A7-485C-1887-0BE3-859C972F3BD7}"/>
                </a:ext>
              </a:extLst>
            </p:cNvPr>
            <p:cNvSpPr txBox="1"/>
            <p:nvPr/>
          </p:nvSpPr>
          <p:spPr>
            <a:xfrm>
              <a:off x="1581045" y="2821021"/>
              <a:ext cx="572593" cy="307777"/>
            </a:xfrm>
            <a:prstGeom prst="rect">
              <a:avLst/>
            </a:prstGeom>
            <a:noFill/>
          </p:spPr>
          <p:txBody>
            <a:bodyPr wrap="none" rtlCol="0">
              <a:spAutoFit/>
            </a:bodyPr>
            <a:lstStyle/>
            <a:p>
              <a:r>
                <a:rPr lang="en-US" sz="1400" dirty="0">
                  <a:solidFill>
                    <a:srgbClr val="1A2B3D"/>
                  </a:solidFill>
                </a:rPr>
                <a:t>2.5%</a:t>
              </a:r>
            </a:p>
          </p:txBody>
        </p:sp>
        <p:sp>
          <p:nvSpPr>
            <p:cNvPr id="13" name="Rectangle: Rounded Corners 12">
              <a:extLst>
                <a:ext uri="{FF2B5EF4-FFF2-40B4-BE49-F238E27FC236}">
                  <a16:creationId xmlns:a16="http://schemas.microsoft.com/office/drawing/2014/main" id="{90BDDFE1-1C10-0240-DC34-BE1C1E0F5374}"/>
                </a:ext>
              </a:extLst>
            </p:cNvPr>
            <p:cNvSpPr/>
            <p:nvPr/>
          </p:nvSpPr>
          <p:spPr>
            <a:xfrm>
              <a:off x="1561588" y="2819919"/>
              <a:ext cx="572593" cy="295816"/>
            </a:xfrm>
            <a:prstGeom prst="roundRect">
              <a:avLst/>
            </a:prstGeom>
            <a:noFill/>
            <a:ln w="317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5DB7C620-B0BD-FBA1-BF24-354678869FF7}"/>
              </a:ext>
            </a:extLst>
          </p:cNvPr>
          <p:cNvGrpSpPr/>
          <p:nvPr/>
        </p:nvGrpSpPr>
        <p:grpSpPr>
          <a:xfrm>
            <a:off x="2456533" y="2816405"/>
            <a:ext cx="592050" cy="307777"/>
            <a:chOff x="2456533" y="2816405"/>
            <a:chExt cx="592050" cy="307777"/>
          </a:xfrm>
        </p:grpSpPr>
        <p:sp>
          <p:nvSpPr>
            <p:cNvPr id="12" name="TextBox 11">
              <a:extLst>
                <a:ext uri="{FF2B5EF4-FFF2-40B4-BE49-F238E27FC236}">
                  <a16:creationId xmlns:a16="http://schemas.microsoft.com/office/drawing/2014/main" id="{C4D36785-A465-ED93-B681-7D333D80CA4A}"/>
                </a:ext>
              </a:extLst>
            </p:cNvPr>
            <p:cNvSpPr txBox="1"/>
            <p:nvPr/>
          </p:nvSpPr>
          <p:spPr>
            <a:xfrm>
              <a:off x="2475990" y="2816405"/>
              <a:ext cx="572593" cy="307777"/>
            </a:xfrm>
            <a:prstGeom prst="rect">
              <a:avLst/>
            </a:prstGeom>
            <a:noFill/>
          </p:spPr>
          <p:txBody>
            <a:bodyPr wrap="none" rtlCol="0">
              <a:spAutoFit/>
            </a:bodyPr>
            <a:lstStyle/>
            <a:p>
              <a:r>
                <a:rPr lang="en-US" sz="1400" dirty="0">
                  <a:solidFill>
                    <a:srgbClr val="1A2B3D"/>
                  </a:solidFill>
                </a:rPr>
                <a:t>2.1%</a:t>
              </a:r>
            </a:p>
          </p:txBody>
        </p:sp>
        <p:sp>
          <p:nvSpPr>
            <p:cNvPr id="14" name="Rectangle: Rounded Corners 13">
              <a:extLst>
                <a:ext uri="{FF2B5EF4-FFF2-40B4-BE49-F238E27FC236}">
                  <a16:creationId xmlns:a16="http://schemas.microsoft.com/office/drawing/2014/main" id="{B1767C96-EC96-D6AE-68B3-ED5ADEB3F44E}"/>
                </a:ext>
              </a:extLst>
            </p:cNvPr>
            <p:cNvSpPr/>
            <p:nvPr/>
          </p:nvSpPr>
          <p:spPr>
            <a:xfrm>
              <a:off x="2456533" y="2816405"/>
              <a:ext cx="572593" cy="295816"/>
            </a:xfrm>
            <a:prstGeom prst="roundRect">
              <a:avLst/>
            </a:prstGeom>
            <a:noFill/>
            <a:ln w="317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4F4CB244-3B4D-FD55-3126-D7B7196A6F0E}"/>
              </a:ext>
            </a:extLst>
          </p:cNvPr>
          <p:cNvGrpSpPr/>
          <p:nvPr/>
        </p:nvGrpSpPr>
        <p:grpSpPr>
          <a:xfrm>
            <a:off x="3270095" y="1956291"/>
            <a:ext cx="2631046" cy="307777"/>
            <a:chOff x="3270095" y="1956291"/>
            <a:chExt cx="2631046" cy="307777"/>
          </a:xfrm>
        </p:grpSpPr>
        <p:sp>
          <p:nvSpPr>
            <p:cNvPr id="7" name="TextBox 6">
              <a:extLst>
                <a:ext uri="{FF2B5EF4-FFF2-40B4-BE49-F238E27FC236}">
                  <a16:creationId xmlns:a16="http://schemas.microsoft.com/office/drawing/2014/main" id="{FC0B5EBF-E983-DC52-9C42-644204D08470}"/>
                </a:ext>
              </a:extLst>
            </p:cNvPr>
            <p:cNvSpPr txBox="1"/>
            <p:nvPr/>
          </p:nvSpPr>
          <p:spPr>
            <a:xfrm>
              <a:off x="4299323" y="1956291"/>
              <a:ext cx="572593" cy="307777"/>
            </a:xfrm>
            <a:prstGeom prst="rect">
              <a:avLst/>
            </a:prstGeom>
            <a:noFill/>
          </p:spPr>
          <p:txBody>
            <a:bodyPr wrap="none" rtlCol="0">
              <a:spAutoFit/>
            </a:bodyPr>
            <a:lstStyle/>
            <a:p>
              <a:r>
                <a:rPr lang="en-US" sz="1400" dirty="0">
                  <a:solidFill>
                    <a:srgbClr val="1A2B3D"/>
                  </a:solidFill>
                </a:rPr>
                <a:t>0.0%</a:t>
              </a:r>
            </a:p>
          </p:txBody>
        </p:sp>
        <p:sp>
          <p:nvSpPr>
            <p:cNvPr id="15" name="Rectangle: Rounded Corners 14">
              <a:extLst>
                <a:ext uri="{FF2B5EF4-FFF2-40B4-BE49-F238E27FC236}">
                  <a16:creationId xmlns:a16="http://schemas.microsoft.com/office/drawing/2014/main" id="{FE3B3378-3689-1187-C6D2-62E3DBD3968A}"/>
                </a:ext>
              </a:extLst>
            </p:cNvPr>
            <p:cNvSpPr/>
            <p:nvPr/>
          </p:nvSpPr>
          <p:spPr>
            <a:xfrm>
              <a:off x="3270095" y="1966649"/>
              <a:ext cx="2631046" cy="295816"/>
            </a:xfrm>
            <a:prstGeom prst="roundRect">
              <a:avLst/>
            </a:prstGeom>
            <a:noFill/>
            <a:ln w="317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72F8740F-432F-81B2-6029-227429EAB94D}"/>
              </a:ext>
            </a:extLst>
          </p:cNvPr>
          <p:cNvGrpSpPr/>
          <p:nvPr/>
        </p:nvGrpSpPr>
        <p:grpSpPr>
          <a:xfrm>
            <a:off x="6157091" y="2791910"/>
            <a:ext cx="2631046" cy="313987"/>
            <a:chOff x="6147363" y="3181026"/>
            <a:chExt cx="2631046" cy="313987"/>
          </a:xfrm>
        </p:grpSpPr>
        <p:sp>
          <p:nvSpPr>
            <p:cNvPr id="8" name="TextBox 7">
              <a:extLst>
                <a:ext uri="{FF2B5EF4-FFF2-40B4-BE49-F238E27FC236}">
                  <a16:creationId xmlns:a16="http://schemas.microsoft.com/office/drawing/2014/main" id="{E9DBB224-5CDC-2C2C-2CE9-0A2CCB2DF876}"/>
                </a:ext>
              </a:extLst>
            </p:cNvPr>
            <p:cNvSpPr txBox="1"/>
            <p:nvPr/>
          </p:nvSpPr>
          <p:spPr>
            <a:xfrm>
              <a:off x="7176591" y="3187236"/>
              <a:ext cx="572593" cy="307777"/>
            </a:xfrm>
            <a:prstGeom prst="rect">
              <a:avLst/>
            </a:prstGeom>
            <a:noFill/>
          </p:spPr>
          <p:txBody>
            <a:bodyPr wrap="none" rtlCol="0">
              <a:spAutoFit/>
            </a:bodyPr>
            <a:lstStyle/>
            <a:p>
              <a:r>
                <a:rPr lang="en-US" sz="1400" dirty="0">
                  <a:solidFill>
                    <a:srgbClr val="1A2B3D"/>
                  </a:solidFill>
                </a:rPr>
                <a:t>3.0%</a:t>
              </a:r>
            </a:p>
          </p:txBody>
        </p:sp>
        <p:sp>
          <p:nvSpPr>
            <p:cNvPr id="20" name="Rectangle: Rounded Corners 19">
              <a:extLst>
                <a:ext uri="{FF2B5EF4-FFF2-40B4-BE49-F238E27FC236}">
                  <a16:creationId xmlns:a16="http://schemas.microsoft.com/office/drawing/2014/main" id="{A34EF5F5-3BCC-6A04-45AC-6C744385D4C1}"/>
                </a:ext>
              </a:extLst>
            </p:cNvPr>
            <p:cNvSpPr/>
            <p:nvPr/>
          </p:nvSpPr>
          <p:spPr>
            <a:xfrm>
              <a:off x="6147363" y="3181026"/>
              <a:ext cx="2631046" cy="310896"/>
            </a:xfrm>
            <a:prstGeom prst="roundRect">
              <a:avLst/>
            </a:prstGeom>
            <a:noFill/>
            <a:ln w="317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BB4A09B5-D7F1-0403-7DE9-B755AD9AD73F}"/>
              </a:ext>
            </a:extLst>
          </p:cNvPr>
          <p:cNvGrpSpPr/>
          <p:nvPr/>
        </p:nvGrpSpPr>
        <p:grpSpPr>
          <a:xfrm>
            <a:off x="9010998" y="2368362"/>
            <a:ext cx="620746" cy="307777"/>
            <a:chOff x="9010998" y="2368362"/>
            <a:chExt cx="620746" cy="307777"/>
          </a:xfrm>
        </p:grpSpPr>
        <p:sp>
          <p:nvSpPr>
            <p:cNvPr id="9" name="TextBox 8">
              <a:extLst>
                <a:ext uri="{FF2B5EF4-FFF2-40B4-BE49-F238E27FC236}">
                  <a16:creationId xmlns:a16="http://schemas.microsoft.com/office/drawing/2014/main" id="{24DFE22E-A7A7-7EFF-1EB6-599FA98973A8}"/>
                </a:ext>
              </a:extLst>
            </p:cNvPr>
            <p:cNvSpPr txBox="1"/>
            <p:nvPr/>
          </p:nvSpPr>
          <p:spPr>
            <a:xfrm>
              <a:off x="9059151" y="2368362"/>
              <a:ext cx="572593" cy="307777"/>
            </a:xfrm>
            <a:prstGeom prst="rect">
              <a:avLst/>
            </a:prstGeom>
            <a:noFill/>
          </p:spPr>
          <p:txBody>
            <a:bodyPr wrap="none" rtlCol="0">
              <a:spAutoFit/>
            </a:bodyPr>
            <a:lstStyle/>
            <a:p>
              <a:r>
                <a:rPr lang="en-US" sz="1400" dirty="0">
                  <a:solidFill>
                    <a:srgbClr val="1A2B3D"/>
                  </a:solidFill>
                </a:rPr>
                <a:t>2.0%</a:t>
              </a:r>
            </a:p>
          </p:txBody>
        </p:sp>
        <p:sp>
          <p:nvSpPr>
            <p:cNvPr id="21" name="Rectangle: Rounded Corners 20">
              <a:extLst>
                <a:ext uri="{FF2B5EF4-FFF2-40B4-BE49-F238E27FC236}">
                  <a16:creationId xmlns:a16="http://schemas.microsoft.com/office/drawing/2014/main" id="{F30D7287-94D2-14B3-4318-6A27620B737B}"/>
                </a:ext>
              </a:extLst>
            </p:cNvPr>
            <p:cNvSpPr/>
            <p:nvPr/>
          </p:nvSpPr>
          <p:spPr>
            <a:xfrm>
              <a:off x="9010998" y="2368362"/>
              <a:ext cx="572593" cy="295816"/>
            </a:xfrm>
            <a:prstGeom prst="roundRect">
              <a:avLst/>
            </a:prstGeom>
            <a:noFill/>
            <a:ln w="317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ECF09C2B-3ED0-9423-4D57-73913C71331A}"/>
              </a:ext>
            </a:extLst>
          </p:cNvPr>
          <p:cNvGrpSpPr/>
          <p:nvPr/>
        </p:nvGrpSpPr>
        <p:grpSpPr>
          <a:xfrm>
            <a:off x="9969358" y="2366990"/>
            <a:ext cx="1633673" cy="339365"/>
            <a:chOff x="9969358" y="2366990"/>
            <a:chExt cx="1633673" cy="339365"/>
          </a:xfrm>
        </p:grpSpPr>
        <p:sp>
          <p:nvSpPr>
            <p:cNvPr id="10" name="TextBox 9">
              <a:extLst>
                <a:ext uri="{FF2B5EF4-FFF2-40B4-BE49-F238E27FC236}">
                  <a16:creationId xmlns:a16="http://schemas.microsoft.com/office/drawing/2014/main" id="{28FA0DB7-A1EB-3D79-6444-2CE127AC1CA1}"/>
                </a:ext>
              </a:extLst>
            </p:cNvPr>
            <p:cNvSpPr txBox="1"/>
            <p:nvPr/>
          </p:nvSpPr>
          <p:spPr>
            <a:xfrm>
              <a:off x="10450206" y="2398578"/>
              <a:ext cx="671979" cy="307777"/>
            </a:xfrm>
            <a:prstGeom prst="rect">
              <a:avLst/>
            </a:prstGeom>
            <a:noFill/>
          </p:spPr>
          <p:txBody>
            <a:bodyPr wrap="none" rtlCol="0">
              <a:spAutoFit/>
            </a:bodyPr>
            <a:lstStyle/>
            <a:p>
              <a:r>
                <a:rPr lang="en-US" sz="1400" dirty="0">
                  <a:solidFill>
                    <a:srgbClr val="1A2B3D"/>
                  </a:solidFill>
                </a:rPr>
                <a:t>10.0%</a:t>
              </a:r>
            </a:p>
          </p:txBody>
        </p:sp>
        <p:sp>
          <p:nvSpPr>
            <p:cNvPr id="22" name="Rectangle: Rounded Corners 21">
              <a:extLst>
                <a:ext uri="{FF2B5EF4-FFF2-40B4-BE49-F238E27FC236}">
                  <a16:creationId xmlns:a16="http://schemas.microsoft.com/office/drawing/2014/main" id="{70E8140D-D937-D80D-AC75-45F380B5E7F6}"/>
                </a:ext>
              </a:extLst>
            </p:cNvPr>
            <p:cNvSpPr/>
            <p:nvPr/>
          </p:nvSpPr>
          <p:spPr>
            <a:xfrm>
              <a:off x="9969358" y="2366990"/>
              <a:ext cx="1633673" cy="295816"/>
            </a:xfrm>
            <a:prstGeom prst="roundRect">
              <a:avLst/>
            </a:prstGeom>
            <a:noFill/>
            <a:ln w="317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552008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7" dur="500"/>
                                        <p:tgtEl>
                                          <p:spTgt spid="4">
                                            <p:graphicEl>
                                              <a:chart seriesIdx="1"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par>
                                <p:cTn id="25" presetID="10"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1" nodeType="clickEffect">
                                  <p:stCondLst>
                                    <p:cond delay="0"/>
                                  </p:stCondLst>
                                  <p:childTnLst>
                                    <p:set>
                                      <p:cBhvr>
                                        <p:cTn id="3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32" dur="500"/>
                                        <p:tgtEl>
                                          <p:spTgt spid="4">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Graphic spid="4" grpId="1" uiExpand="1">
        <p:bldSub>
          <a:bldChart bld="series"/>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7D3FED5-1C43-F5FF-FA9D-BD3278531BE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5A3966A-25A8-A772-D098-4047E2FCF344}"/>
              </a:ext>
            </a:extLst>
          </p:cNvPr>
          <p:cNvSpPr/>
          <p:nvPr/>
        </p:nvSpPr>
        <p:spPr>
          <a:xfrm>
            <a:off x="10633" y="6220045"/>
            <a:ext cx="2137463" cy="627844"/>
          </a:xfrm>
          <a:prstGeom prst="rect">
            <a:avLst/>
          </a:prstGeom>
          <a:solidFill>
            <a:schemeClr val="bg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6E1326-B927-5A7B-BEC5-F7CBA7E4DF6D}"/>
              </a:ext>
            </a:extLst>
          </p:cNvPr>
          <p:cNvSpPr>
            <a:spLocks noGrp="1"/>
          </p:cNvSpPr>
          <p:nvPr>
            <p:ph type="title"/>
          </p:nvPr>
        </p:nvSpPr>
        <p:spPr>
          <a:xfrm>
            <a:off x="816863" y="228600"/>
            <a:ext cx="11265545" cy="990600"/>
          </a:xfrm>
        </p:spPr>
        <p:txBody>
          <a:bodyPr>
            <a:normAutofit fontScale="90000"/>
          </a:bodyPr>
          <a:lstStyle/>
          <a:p>
            <a:r>
              <a:rPr lang="en-US" dirty="0"/>
              <a:t>2027 Rate Increase – </a:t>
            </a:r>
            <a:r>
              <a:rPr lang="en-US" dirty="0">
                <a:solidFill>
                  <a:srgbClr val="278242"/>
                </a:solidFill>
              </a:rPr>
              <a:t>New Power Cost Driver</a:t>
            </a:r>
            <a:br>
              <a:rPr lang="en-US" dirty="0">
                <a:solidFill>
                  <a:srgbClr val="278242"/>
                </a:solidFill>
              </a:rPr>
            </a:br>
            <a:r>
              <a:rPr lang="en-US" sz="2000" dirty="0">
                <a:solidFill>
                  <a:srgbClr val="278242"/>
                </a:solidFill>
              </a:rPr>
              <a:t>Court-Ordered Operations Rate Adjustment (COORA) – New BPA power cost associated with hydro system operations</a:t>
            </a:r>
            <a:endParaRPr lang="en-US" dirty="0"/>
          </a:p>
        </p:txBody>
      </p:sp>
      <p:sp>
        <p:nvSpPr>
          <p:cNvPr id="3" name="Slide Number Placeholder 2">
            <a:extLst>
              <a:ext uri="{FF2B5EF4-FFF2-40B4-BE49-F238E27FC236}">
                <a16:creationId xmlns:a16="http://schemas.microsoft.com/office/drawing/2014/main" id="{13EAB785-4034-2380-31F8-2FED3881F89E}"/>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6" name="TextBox 5">
            <a:extLst>
              <a:ext uri="{FF2B5EF4-FFF2-40B4-BE49-F238E27FC236}">
                <a16:creationId xmlns:a16="http://schemas.microsoft.com/office/drawing/2014/main" id="{F082C1F1-AD63-2909-C0DF-A9D7629FD312}"/>
              </a:ext>
            </a:extLst>
          </p:cNvPr>
          <p:cNvSpPr txBox="1"/>
          <p:nvPr/>
        </p:nvSpPr>
        <p:spPr>
          <a:xfrm>
            <a:off x="3829995" y="1754377"/>
            <a:ext cx="4826962" cy="923330"/>
          </a:xfrm>
          <a:prstGeom prst="rect">
            <a:avLst/>
          </a:prstGeom>
          <a:noFill/>
        </p:spPr>
        <p:txBody>
          <a:bodyPr wrap="none" rtlCol="0">
            <a:spAutoFit/>
          </a:bodyPr>
          <a:lstStyle/>
          <a:p>
            <a:r>
              <a:rPr lang="en-US" sz="5400" b="1" dirty="0">
                <a:solidFill>
                  <a:srgbClr val="CFA82F"/>
                </a:solidFill>
              </a:rPr>
              <a:t>2.46 mills/kWh*</a:t>
            </a:r>
          </a:p>
        </p:txBody>
      </p:sp>
      <p:graphicFrame>
        <p:nvGraphicFramePr>
          <p:cNvPr id="14" name="Table 13">
            <a:extLst>
              <a:ext uri="{FF2B5EF4-FFF2-40B4-BE49-F238E27FC236}">
                <a16:creationId xmlns:a16="http://schemas.microsoft.com/office/drawing/2014/main" id="{B0C382E1-4A5E-834D-34C6-3523DACBCA20}"/>
              </a:ext>
            </a:extLst>
          </p:cNvPr>
          <p:cNvGraphicFramePr>
            <a:graphicFrameLocks noGrp="1"/>
          </p:cNvGraphicFramePr>
          <p:nvPr>
            <p:extLst>
              <p:ext uri="{D42A27DB-BD31-4B8C-83A1-F6EECF244321}">
                <p14:modId xmlns:p14="http://schemas.microsoft.com/office/powerpoint/2010/main" val="366637964"/>
              </p:ext>
            </p:extLst>
          </p:nvPr>
        </p:nvGraphicFramePr>
        <p:xfrm>
          <a:off x="80772" y="2900342"/>
          <a:ext cx="12030457" cy="1112520"/>
        </p:xfrm>
        <a:graphic>
          <a:graphicData uri="http://schemas.openxmlformats.org/drawingml/2006/table">
            <a:tbl>
              <a:tblPr firstRow="1" bandRow="1">
                <a:tableStyleId>{5C22544A-7EE6-4342-B048-85BDC9FD1C3A}</a:tableStyleId>
              </a:tblPr>
              <a:tblGrid>
                <a:gridCol w="4038791">
                  <a:extLst>
                    <a:ext uri="{9D8B030D-6E8A-4147-A177-3AD203B41FA5}">
                      <a16:colId xmlns:a16="http://schemas.microsoft.com/office/drawing/2014/main" val="1781518556"/>
                    </a:ext>
                  </a:extLst>
                </a:gridCol>
                <a:gridCol w="2829433">
                  <a:extLst>
                    <a:ext uri="{9D8B030D-6E8A-4147-A177-3AD203B41FA5}">
                      <a16:colId xmlns:a16="http://schemas.microsoft.com/office/drawing/2014/main" val="1028618110"/>
                    </a:ext>
                  </a:extLst>
                </a:gridCol>
                <a:gridCol w="5162233">
                  <a:extLst>
                    <a:ext uri="{9D8B030D-6E8A-4147-A177-3AD203B41FA5}">
                      <a16:colId xmlns:a16="http://schemas.microsoft.com/office/drawing/2014/main" val="4252156455"/>
                    </a:ext>
                  </a:extLst>
                </a:gridCol>
              </a:tblGrid>
              <a:tr h="370840">
                <a:tc>
                  <a:txBody>
                    <a:bodyPr/>
                    <a:lstStyle/>
                    <a:p>
                      <a:pPr algn="ctr"/>
                      <a:r>
                        <a:rPr lang="en-US" dirty="0"/>
                        <a:t>What is Changing?</a:t>
                      </a:r>
                    </a:p>
                  </a:txBody>
                  <a:tcPr/>
                </a:tc>
                <a:tc>
                  <a:txBody>
                    <a:bodyPr/>
                    <a:lstStyle/>
                    <a:p>
                      <a:pPr algn="ctr"/>
                      <a:r>
                        <a:rPr lang="en-US" dirty="0"/>
                        <a:t>How is it Charged?</a:t>
                      </a:r>
                    </a:p>
                  </a:txBody>
                  <a:tcPr/>
                </a:tc>
                <a:tc>
                  <a:txBody>
                    <a:bodyPr/>
                    <a:lstStyle/>
                    <a:p>
                      <a:pPr algn="ctr"/>
                      <a:r>
                        <a:rPr lang="en-US" dirty="0"/>
                        <a:t>Rate Allocation Implication</a:t>
                      </a:r>
                    </a:p>
                  </a:txBody>
                  <a:tcPr/>
                </a:tc>
                <a:extLst>
                  <a:ext uri="{0D108BD9-81ED-4DB2-BD59-A6C34878D82A}">
                    <a16:rowId xmlns:a16="http://schemas.microsoft.com/office/drawing/2014/main" val="2049739330"/>
                  </a:ext>
                </a:extLst>
              </a:tr>
              <a:tr h="370840">
                <a:tc>
                  <a:txBody>
                    <a:bodyPr/>
                    <a:lstStyle/>
                    <a:p>
                      <a:pPr algn="ctr"/>
                      <a:r>
                        <a:rPr lang="en-US" dirty="0"/>
                        <a:t>Additional BPA power cost</a:t>
                      </a:r>
                    </a:p>
                  </a:txBody>
                  <a:tcPr/>
                </a:tc>
                <a:tc>
                  <a:txBody>
                    <a:bodyPr/>
                    <a:lstStyle/>
                    <a:p>
                      <a:pPr algn="ctr"/>
                      <a:r>
                        <a:rPr lang="en-US" b="1" dirty="0"/>
                        <a:t>2.46 mills/kWh</a:t>
                      </a:r>
                    </a:p>
                  </a:txBody>
                  <a:tcPr/>
                </a:tc>
                <a:tc>
                  <a:txBody>
                    <a:bodyPr/>
                    <a:lstStyle/>
                    <a:p>
                      <a:pPr algn="ctr"/>
                      <a:r>
                        <a:rPr lang="en-US" dirty="0"/>
                        <a:t>Applies across customer energy usage</a:t>
                      </a:r>
                    </a:p>
                  </a:txBody>
                  <a:tcPr/>
                </a:tc>
                <a:extLst>
                  <a:ext uri="{0D108BD9-81ED-4DB2-BD59-A6C34878D82A}">
                    <a16:rowId xmlns:a16="http://schemas.microsoft.com/office/drawing/2014/main" val="2294958716"/>
                  </a:ext>
                </a:extLst>
              </a:tr>
              <a:tr h="370840">
                <a:tc>
                  <a:txBody>
                    <a:bodyPr/>
                    <a:lstStyle/>
                    <a:p>
                      <a:pPr algn="ctr"/>
                      <a:r>
                        <a:rPr lang="en-US" dirty="0"/>
                        <a:t>Driven by court-ordered hydro operations</a:t>
                      </a:r>
                    </a:p>
                  </a:txBody>
                  <a:tcPr/>
                </a:tc>
                <a:tc>
                  <a:txBody>
                    <a:bodyPr/>
                    <a:lstStyle/>
                    <a:p>
                      <a:pPr algn="ctr"/>
                      <a:r>
                        <a:rPr lang="en-US" dirty="0"/>
                        <a:t>Usage-based wholesale cost</a:t>
                      </a:r>
                    </a:p>
                  </a:txBody>
                  <a:tcPr/>
                </a:tc>
                <a:tc>
                  <a:txBody>
                    <a:bodyPr/>
                    <a:lstStyle/>
                    <a:p>
                      <a:pPr algn="ctr"/>
                      <a:r>
                        <a:rPr lang="en-US" dirty="0"/>
                        <a:t>Supports allocating the increase across all rate classes</a:t>
                      </a:r>
                    </a:p>
                  </a:txBody>
                  <a:tcPr/>
                </a:tc>
                <a:extLst>
                  <a:ext uri="{0D108BD9-81ED-4DB2-BD59-A6C34878D82A}">
                    <a16:rowId xmlns:a16="http://schemas.microsoft.com/office/drawing/2014/main" val="3086525452"/>
                  </a:ext>
                </a:extLst>
              </a:tr>
            </a:tbl>
          </a:graphicData>
        </a:graphic>
      </p:graphicFrame>
      <p:grpSp>
        <p:nvGrpSpPr>
          <p:cNvPr id="18" name="Group 17">
            <a:extLst>
              <a:ext uri="{FF2B5EF4-FFF2-40B4-BE49-F238E27FC236}">
                <a16:creationId xmlns:a16="http://schemas.microsoft.com/office/drawing/2014/main" id="{AC2CB34D-6E71-B715-391A-BC52C2D67460}"/>
              </a:ext>
            </a:extLst>
          </p:cNvPr>
          <p:cNvGrpSpPr/>
          <p:nvPr/>
        </p:nvGrpSpPr>
        <p:grpSpPr>
          <a:xfrm>
            <a:off x="355600" y="4795284"/>
            <a:ext cx="11478437" cy="1364137"/>
            <a:chOff x="355600" y="4795284"/>
            <a:chExt cx="11478437" cy="1364137"/>
          </a:xfrm>
        </p:grpSpPr>
        <p:grpSp>
          <p:nvGrpSpPr>
            <p:cNvPr id="16" name="Group 15">
              <a:extLst>
                <a:ext uri="{FF2B5EF4-FFF2-40B4-BE49-F238E27FC236}">
                  <a16:creationId xmlns:a16="http://schemas.microsoft.com/office/drawing/2014/main" id="{227C08F4-073F-B3B9-3045-E2394A3E933C}"/>
                </a:ext>
              </a:extLst>
            </p:cNvPr>
            <p:cNvGrpSpPr/>
            <p:nvPr/>
          </p:nvGrpSpPr>
          <p:grpSpPr>
            <a:xfrm>
              <a:off x="355600" y="4795284"/>
              <a:ext cx="11478437" cy="1308061"/>
              <a:chOff x="355600" y="4795284"/>
              <a:chExt cx="11478437" cy="893135"/>
            </a:xfrm>
          </p:grpSpPr>
          <p:sp>
            <p:nvSpPr>
              <p:cNvPr id="22" name="TextBox 21">
                <a:extLst>
                  <a:ext uri="{FF2B5EF4-FFF2-40B4-BE49-F238E27FC236}">
                    <a16:creationId xmlns:a16="http://schemas.microsoft.com/office/drawing/2014/main" id="{E3D16C3A-772B-9A2E-7F29-F7BE27EC8AD4}"/>
                  </a:ext>
                </a:extLst>
              </p:cNvPr>
              <p:cNvSpPr txBox="1"/>
              <p:nvPr/>
            </p:nvSpPr>
            <p:spPr>
              <a:xfrm>
                <a:off x="466060" y="4877892"/>
                <a:ext cx="11259879" cy="707886"/>
              </a:xfrm>
              <a:prstGeom prst="rect">
                <a:avLst/>
              </a:prstGeom>
              <a:noFill/>
            </p:spPr>
            <p:txBody>
              <a:bodyPr wrap="square" rtlCol="0">
                <a:spAutoFit/>
              </a:bodyPr>
              <a:lstStyle/>
              <a:p>
                <a:pPr algn="ctr"/>
                <a:r>
                  <a:rPr lang="en-US" sz="2000" b="1" dirty="0">
                    <a:solidFill>
                      <a:srgbClr val="1A2B3D"/>
                    </a:solidFill>
                  </a:rPr>
                  <a:t>Staff Perspective:</a:t>
                </a:r>
                <a:r>
                  <a:rPr lang="en-US" sz="2000" dirty="0">
                    <a:solidFill>
                      <a:srgbClr val="1A2B3D"/>
                    </a:solidFill>
                  </a:rPr>
                  <a:t> Because the COORA is a usage-based power cost that affects all customer rate classes,</a:t>
                </a:r>
              </a:p>
              <a:p>
                <a:pPr algn="ctr"/>
                <a:r>
                  <a:rPr lang="en-US" sz="2000" dirty="0">
                    <a:solidFill>
                      <a:srgbClr val="1A2B3D"/>
                    </a:solidFill>
                  </a:rPr>
                  <a:t>staff recommends recovering the associated revenue requirement across all rate classes.</a:t>
                </a:r>
                <a:endParaRPr lang="en-US" sz="2000" b="1" dirty="0">
                  <a:solidFill>
                    <a:srgbClr val="1A2B3D"/>
                  </a:solidFill>
                </a:endParaRPr>
              </a:p>
            </p:txBody>
          </p:sp>
          <p:sp>
            <p:nvSpPr>
              <p:cNvPr id="15" name="Rectangle: Rounded Corners 14">
                <a:extLst>
                  <a:ext uri="{FF2B5EF4-FFF2-40B4-BE49-F238E27FC236}">
                    <a16:creationId xmlns:a16="http://schemas.microsoft.com/office/drawing/2014/main" id="{24818C83-D21F-1EAC-1351-C43CB8C0969E}"/>
                  </a:ext>
                </a:extLst>
              </p:cNvPr>
              <p:cNvSpPr/>
              <p:nvPr/>
            </p:nvSpPr>
            <p:spPr>
              <a:xfrm>
                <a:off x="355600" y="4795284"/>
                <a:ext cx="11478437" cy="893135"/>
              </a:xfrm>
              <a:prstGeom prst="roundRect">
                <a:avLst/>
              </a:prstGeom>
              <a:noFill/>
              <a:ln w="31750">
                <a:solidFill>
                  <a:srgbClr val="278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5CCF004A-1C43-8652-2655-FAEE8D86CE20}"/>
                </a:ext>
              </a:extLst>
            </p:cNvPr>
            <p:cNvSpPr txBox="1"/>
            <p:nvPr/>
          </p:nvSpPr>
          <p:spPr>
            <a:xfrm>
              <a:off x="1669532" y="5820867"/>
              <a:ext cx="8511497" cy="338554"/>
            </a:xfrm>
            <a:prstGeom prst="rect">
              <a:avLst/>
            </a:prstGeom>
            <a:noFill/>
          </p:spPr>
          <p:txBody>
            <a:bodyPr wrap="none" rtlCol="0">
              <a:spAutoFit/>
            </a:bodyPr>
            <a:lstStyle/>
            <a:p>
              <a:r>
                <a:rPr lang="en-US" sz="1600" dirty="0">
                  <a:solidFill>
                    <a:srgbClr val="1A2B3D"/>
                  </a:solidFill>
                </a:rPr>
                <a:t>COORA Equivalent: ~ </a:t>
              </a:r>
              <a:r>
                <a:rPr lang="en-US" sz="1600" b="1" dirty="0">
                  <a:solidFill>
                    <a:srgbClr val="CFA82F"/>
                  </a:solidFill>
                </a:rPr>
                <a:t>$3.20</a:t>
              </a:r>
              <a:r>
                <a:rPr lang="en-US" sz="1600" b="1" dirty="0">
                  <a:solidFill>
                    <a:srgbClr val="1A2B3D"/>
                  </a:solidFill>
                </a:rPr>
                <a:t>/</a:t>
              </a:r>
              <a:r>
                <a:rPr lang="en-US" sz="1600" dirty="0">
                  <a:solidFill>
                    <a:srgbClr val="1A2B3D"/>
                  </a:solidFill>
                </a:rPr>
                <a:t>month for an average residential customer (</a:t>
              </a:r>
              <a:r>
                <a:rPr lang="en-US" sz="1600" i="1" dirty="0">
                  <a:solidFill>
                    <a:srgbClr val="1A2B3D"/>
                  </a:solidFill>
                </a:rPr>
                <a:t>based on 1,300 kWh/month</a:t>
              </a:r>
              <a:r>
                <a:rPr lang="en-US" sz="1600" dirty="0">
                  <a:solidFill>
                    <a:srgbClr val="1A2B3D"/>
                  </a:solidFill>
                </a:rPr>
                <a:t>)</a:t>
              </a:r>
            </a:p>
          </p:txBody>
        </p:sp>
      </p:grpSp>
      <p:sp>
        <p:nvSpPr>
          <p:cNvPr id="4" name="TextBox 3">
            <a:extLst>
              <a:ext uri="{FF2B5EF4-FFF2-40B4-BE49-F238E27FC236}">
                <a16:creationId xmlns:a16="http://schemas.microsoft.com/office/drawing/2014/main" id="{6BCF2203-E074-799A-C2F7-E51B8A3B7971}"/>
              </a:ext>
            </a:extLst>
          </p:cNvPr>
          <p:cNvSpPr txBox="1"/>
          <p:nvPr/>
        </p:nvSpPr>
        <p:spPr>
          <a:xfrm>
            <a:off x="4325516" y="6488668"/>
            <a:ext cx="3540969" cy="276999"/>
          </a:xfrm>
          <a:prstGeom prst="rect">
            <a:avLst/>
          </a:prstGeom>
          <a:noFill/>
        </p:spPr>
        <p:txBody>
          <a:bodyPr wrap="none" rtlCol="0">
            <a:spAutoFit/>
          </a:bodyPr>
          <a:lstStyle/>
          <a:p>
            <a:r>
              <a:rPr lang="en-US" sz="1200" dirty="0"/>
              <a:t>*Based on BPA’s published draft COORA rate schedule</a:t>
            </a:r>
          </a:p>
        </p:txBody>
      </p:sp>
    </p:spTree>
    <p:extLst>
      <p:ext uri="{BB962C8B-B14F-4D97-AF65-F5344CB8AC3E}">
        <p14:creationId xmlns:p14="http://schemas.microsoft.com/office/powerpoint/2010/main" val="85778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355EEC8-E730-B8CC-8303-0C6D44C94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0227B1-1BCC-96C3-7DB7-6DCD4F6E4BDA}"/>
              </a:ext>
            </a:extLst>
          </p:cNvPr>
          <p:cNvSpPr>
            <a:spLocks noGrp="1"/>
          </p:cNvSpPr>
          <p:nvPr>
            <p:ph type="title"/>
          </p:nvPr>
        </p:nvSpPr>
        <p:spPr>
          <a:xfrm>
            <a:off x="711200" y="228600"/>
            <a:ext cx="11480800" cy="990600"/>
          </a:xfrm>
        </p:spPr>
        <p:txBody>
          <a:bodyPr>
            <a:normAutofit fontScale="90000"/>
          </a:bodyPr>
          <a:lstStyle/>
          <a:p>
            <a:r>
              <a:rPr lang="en-US" sz="4900" dirty="0"/>
              <a:t>2026 vs 2025 COSA Results Comparison to Target</a:t>
            </a:r>
            <a:br>
              <a:rPr lang="en-US" dirty="0"/>
            </a:br>
            <a:r>
              <a:rPr kumimoji="0" lang="en-US" sz="2000" b="0" i="0" strike="noStrike" kern="1200" cap="none" spc="0" normalizeH="0" baseline="0" noProof="0" dirty="0">
                <a:ln>
                  <a:noFill/>
                </a:ln>
                <a:solidFill>
                  <a:srgbClr val="1F497D"/>
                </a:solidFill>
                <a:effectLst/>
                <a:uLnTx/>
                <a:uFillTx/>
                <a:latin typeface="Tw Cen MT"/>
                <a:ea typeface="+mj-ea"/>
                <a:cs typeface="+mj-cs"/>
              </a:rPr>
              <a:t>(</a:t>
            </a:r>
            <a:r>
              <a:rPr kumimoji="0" lang="en-US" sz="2000" b="1" i="1" strike="noStrike" kern="1200" cap="none" spc="0" normalizeH="0" baseline="0" noProof="0" dirty="0">
                <a:ln>
                  <a:noFill/>
                </a:ln>
                <a:solidFill>
                  <a:srgbClr val="1F497D"/>
                </a:solidFill>
                <a:effectLst/>
                <a:uLnTx/>
                <a:uFillTx/>
                <a:latin typeface="Tw Cen MT"/>
                <a:ea typeface="+mj-ea"/>
                <a:cs typeface="+mj-cs"/>
              </a:rPr>
              <a:t>Incorporating the strategic use of reserves | </a:t>
            </a:r>
            <a:r>
              <a:rPr kumimoji="0" lang="en-US" sz="2000" b="1" i="1" strike="noStrike" kern="1200" cap="none" spc="0" normalizeH="0" baseline="0" noProof="0" dirty="0">
                <a:ln>
                  <a:noFill/>
                </a:ln>
                <a:solidFill>
                  <a:schemeClr val="accent6">
                    <a:lumMod val="75000"/>
                  </a:schemeClr>
                </a:solidFill>
                <a:effectLst/>
                <a:uLnTx/>
                <a:uFillTx/>
                <a:latin typeface="Tw Cen MT"/>
                <a:ea typeface="+mj-ea"/>
                <a:cs typeface="+mj-cs"/>
              </a:rPr>
              <a:t>Includes $4.3M estimated impact from Preliminary Injunction</a:t>
            </a:r>
            <a:r>
              <a:rPr kumimoji="0" lang="en-US" sz="2000" b="0" i="0" strike="noStrike" kern="1200" cap="none" spc="0" normalizeH="0" baseline="0" noProof="0" dirty="0">
                <a:ln>
                  <a:noFill/>
                </a:ln>
                <a:solidFill>
                  <a:srgbClr val="1F497D"/>
                </a:solidFill>
                <a:effectLst/>
                <a:uLnTx/>
                <a:uFillTx/>
                <a:latin typeface="Tw Cen MT"/>
                <a:ea typeface="+mj-ea"/>
                <a:cs typeface="+mj-cs"/>
              </a:rPr>
              <a:t>)</a:t>
            </a:r>
            <a:endParaRPr lang="en-US" dirty="0"/>
          </a:p>
        </p:txBody>
      </p:sp>
      <p:graphicFrame>
        <p:nvGraphicFramePr>
          <p:cNvPr id="4" name="Chart 3">
            <a:extLst>
              <a:ext uri="{FF2B5EF4-FFF2-40B4-BE49-F238E27FC236}">
                <a16:creationId xmlns:a16="http://schemas.microsoft.com/office/drawing/2014/main" id="{454B2151-7015-3989-6331-2994108E642C}"/>
              </a:ext>
            </a:extLst>
          </p:cNvPr>
          <p:cNvGraphicFramePr/>
          <p:nvPr>
            <p:extLst>
              <p:ext uri="{D42A27DB-BD31-4B8C-83A1-F6EECF244321}">
                <p14:modId xmlns:p14="http://schemas.microsoft.com/office/powerpoint/2010/main" val="3641253976"/>
              </p:ext>
            </p:extLst>
          </p:nvPr>
        </p:nvGraphicFramePr>
        <p:xfrm>
          <a:off x="248356" y="1446834"/>
          <a:ext cx="11740444" cy="5182565"/>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D23FB8E0-2260-C225-E9FE-2D7F9F88253C}"/>
              </a:ext>
            </a:extLst>
          </p:cNvPr>
          <p:cNvSpPr txBox="1"/>
          <p:nvPr/>
        </p:nvSpPr>
        <p:spPr>
          <a:xfrm>
            <a:off x="1661885" y="4617306"/>
            <a:ext cx="9535885" cy="408623"/>
          </a:xfrm>
          <a:prstGeom prst="roundRect">
            <a:avLst/>
          </a:prstGeom>
          <a:solidFill>
            <a:srgbClr val="F7F7F8"/>
          </a:solidFill>
          <a:ln w="31750">
            <a:solidFill>
              <a:srgbClr val="1A2B3D"/>
            </a:solidFill>
          </a:ln>
        </p:spPr>
        <p:txBody>
          <a:bodyPr wrap="square" rtlCol="0">
            <a:spAutoFit/>
          </a:bodyPr>
          <a:lstStyle/>
          <a:p>
            <a:pPr lvl="0" algn="ctr">
              <a:defRPr/>
            </a:pPr>
            <a:r>
              <a:rPr lang="en-US" dirty="0"/>
              <a:t>Cost causation supports allocating the COORA-related rate increase uniformly across all rate classes.</a:t>
            </a:r>
            <a:endParaRPr kumimoji="0" lang="en-US" b="0" i="0" u="none" strike="noStrike" kern="1200" cap="none" spc="0" normalizeH="0" baseline="0" noProof="0" dirty="0">
              <a:ln>
                <a:noFill/>
              </a:ln>
              <a:solidFill>
                <a:srgbClr val="1A2B3D"/>
              </a:solidFill>
              <a:effectLst/>
              <a:uLnTx/>
              <a:uFillTx/>
              <a:latin typeface="Tw Cen MT"/>
              <a:ea typeface="+mn-ea"/>
              <a:cs typeface="+mn-cs"/>
            </a:endParaRPr>
          </a:p>
        </p:txBody>
      </p:sp>
      <p:sp>
        <p:nvSpPr>
          <p:cNvPr id="3" name="Slide Number Placeholder 3">
            <a:extLst>
              <a:ext uri="{FF2B5EF4-FFF2-40B4-BE49-F238E27FC236}">
                <a16:creationId xmlns:a16="http://schemas.microsoft.com/office/drawing/2014/main" id="{F5737B57-F5FE-3956-DD98-B459404294FA}"/>
              </a:ext>
            </a:extLst>
          </p:cNvPr>
          <p:cNvSpPr>
            <a:spLocks noGrp="1"/>
          </p:cNvSpPr>
          <p:nvPr>
            <p:ph type="sldNum" sz="quarter" idx="12"/>
          </p:nvPr>
        </p:nvSpPr>
        <p:spPr>
          <a:xfrm>
            <a:off x="0" y="1272222"/>
            <a:ext cx="711200" cy="244476"/>
          </a:xfrm>
        </p:spPr>
        <p:txBody>
          <a:bodyPr vert="horz" anchor="ctr" anchorCtr="0">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5" name="TextBox 4">
            <a:extLst>
              <a:ext uri="{FF2B5EF4-FFF2-40B4-BE49-F238E27FC236}">
                <a16:creationId xmlns:a16="http://schemas.microsoft.com/office/drawing/2014/main" id="{EEE64B2D-D97E-D3EE-6DBE-E8BEE4789C71}"/>
              </a:ext>
            </a:extLst>
          </p:cNvPr>
          <p:cNvSpPr txBox="1"/>
          <p:nvPr/>
        </p:nvSpPr>
        <p:spPr>
          <a:xfrm>
            <a:off x="4299323" y="6530340"/>
            <a:ext cx="3593355"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434342"/>
                </a:solidFill>
                <a:effectLst/>
                <a:uLnTx/>
                <a:uFillTx/>
                <a:latin typeface="Tahoma" charset="0"/>
                <a:ea typeface="+mn-ea"/>
                <a:cs typeface="+mn-cs"/>
              </a:rPr>
              <a:t>*Using 2026 load forecast and 2026 rates.</a:t>
            </a:r>
          </a:p>
        </p:txBody>
      </p:sp>
    </p:spTree>
    <p:extLst>
      <p:ext uri="{BB962C8B-B14F-4D97-AF65-F5344CB8AC3E}">
        <p14:creationId xmlns:p14="http://schemas.microsoft.com/office/powerpoint/2010/main" val="341175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7" dur="500"/>
                                        <p:tgtEl>
                                          <p:spTgt spid="4">
                                            <p:graphicEl>
                                              <a:chart seriesIdx="1"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1" nodeType="clickEffect">
                                  <p:stCondLst>
                                    <p:cond delay="0"/>
                                  </p:stCondLst>
                                  <p:childTnLst>
                                    <p:set>
                                      <p:cBhvr>
                                        <p:cTn id="11"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2" dur="500"/>
                                        <p:tgtEl>
                                          <p:spTgt spid="4">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Graphic spid="4" grpId="1" uiExpand="1">
        <p:bldSub>
          <a:bldChart bld="series"/>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0BDAB1A-21AD-DADB-92E9-65850A721E4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4EBEEA3-9A3B-7F30-EC66-F4BBF5987E93}"/>
              </a:ext>
            </a:extLst>
          </p:cNvPr>
          <p:cNvSpPr/>
          <p:nvPr/>
        </p:nvSpPr>
        <p:spPr>
          <a:xfrm>
            <a:off x="10633" y="6220045"/>
            <a:ext cx="2137463" cy="627844"/>
          </a:xfrm>
          <a:prstGeom prst="rect">
            <a:avLst/>
          </a:prstGeom>
          <a:solidFill>
            <a:schemeClr val="bg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08268F-2573-7BC2-C8F9-A85AF980A323}"/>
              </a:ext>
            </a:extLst>
          </p:cNvPr>
          <p:cNvSpPr>
            <a:spLocks noGrp="1"/>
          </p:cNvSpPr>
          <p:nvPr>
            <p:ph type="title"/>
          </p:nvPr>
        </p:nvSpPr>
        <p:spPr>
          <a:xfrm>
            <a:off x="816863" y="228600"/>
            <a:ext cx="11265545" cy="990600"/>
          </a:xfrm>
        </p:spPr>
        <p:txBody>
          <a:bodyPr>
            <a:normAutofit/>
          </a:bodyPr>
          <a:lstStyle/>
          <a:p>
            <a:r>
              <a:rPr lang="en-US" dirty="0"/>
              <a:t>2027 Rate Increase – </a:t>
            </a:r>
            <a:r>
              <a:rPr lang="en-US" dirty="0">
                <a:solidFill>
                  <a:srgbClr val="278242"/>
                </a:solidFill>
              </a:rPr>
              <a:t>Commission Direction</a:t>
            </a:r>
            <a:endParaRPr lang="en-US" dirty="0"/>
          </a:p>
        </p:txBody>
      </p:sp>
      <p:sp>
        <p:nvSpPr>
          <p:cNvPr id="3" name="Slide Number Placeholder 2">
            <a:extLst>
              <a:ext uri="{FF2B5EF4-FFF2-40B4-BE49-F238E27FC236}">
                <a16:creationId xmlns:a16="http://schemas.microsoft.com/office/drawing/2014/main" id="{70A0D51B-74EC-DACB-5500-6E5B9A0EF8AA}"/>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22" name="TextBox 21">
            <a:extLst>
              <a:ext uri="{FF2B5EF4-FFF2-40B4-BE49-F238E27FC236}">
                <a16:creationId xmlns:a16="http://schemas.microsoft.com/office/drawing/2014/main" id="{8C4AB1D5-45CD-2087-1B58-0663E7920CDE}"/>
              </a:ext>
            </a:extLst>
          </p:cNvPr>
          <p:cNvSpPr txBox="1"/>
          <p:nvPr/>
        </p:nvSpPr>
        <p:spPr>
          <a:xfrm>
            <a:off x="226989" y="6151875"/>
            <a:ext cx="11827790" cy="707886"/>
          </a:xfrm>
          <a:prstGeom prst="rect">
            <a:avLst/>
          </a:prstGeom>
          <a:noFill/>
        </p:spPr>
        <p:txBody>
          <a:bodyPr wrap="none" rtlCol="0">
            <a:spAutoFit/>
          </a:bodyPr>
          <a:lstStyle/>
          <a:p>
            <a:pPr algn="ctr"/>
            <a:r>
              <a:rPr lang="en-US" sz="1600" dirty="0"/>
              <a:t>Staff will use Commission direction to develop the preliminary 2027 rate schedules to be presented to the Commission at a later date</a:t>
            </a:r>
          </a:p>
          <a:p>
            <a:pPr algn="ctr"/>
            <a:endParaRPr lang="en-US" sz="800" dirty="0"/>
          </a:p>
          <a:p>
            <a:pPr algn="ctr"/>
            <a:r>
              <a:rPr lang="en-US" sz="1600" dirty="0"/>
              <a:t>*This format provided a more structured meeting process, clear public-comment procedures, and efficient use of Commission and customer time.</a:t>
            </a:r>
          </a:p>
        </p:txBody>
      </p:sp>
      <p:sp>
        <p:nvSpPr>
          <p:cNvPr id="4" name="Rectangle: Rounded Corners 3">
            <a:extLst>
              <a:ext uri="{FF2B5EF4-FFF2-40B4-BE49-F238E27FC236}">
                <a16:creationId xmlns:a16="http://schemas.microsoft.com/office/drawing/2014/main" id="{A6A08832-946C-476D-D846-64682D9C7075}"/>
              </a:ext>
            </a:extLst>
          </p:cNvPr>
          <p:cNvSpPr/>
          <p:nvPr/>
        </p:nvSpPr>
        <p:spPr>
          <a:xfrm>
            <a:off x="131283" y="4336082"/>
            <a:ext cx="5386999" cy="1740417"/>
          </a:xfrm>
          <a:prstGeom prst="roundRect">
            <a:avLst/>
          </a:prstGeom>
          <a:noFill/>
          <a:ln w="50800">
            <a:solidFill>
              <a:srgbClr val="27824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spcAft>
                <a:spcPts val="1000"/>
              </a:spcAft>
            </a:pPr>
            <a:r>
              <a:rPr lang="en-US" sz="2400" dirty="0">
                <a:solidFill>
                  <a:srgbClr val="1A2B3D"/>
                </a:solidFill>
              </a:rPr>
              <a:t>Decision 1: Rate Allocation – Who pays?</a:t>
            </a:r>
          </a:p>
          <a:p>
            <a:pPr algn="ctr">
              <a:spcBef>
                <a:spcPts val="0"/>
              </a:spcBef>
              <a:spcAft>
                <a:spcPts val="1000"/>
              </a:spcAft>
            </a:pPr>
            <a:r>
              <a:rPr lang="en-US" sz="2400" dirty="0">
                <a:solidFill>
                  <a:srgbClr val="1A2B3D"/>
                </a:solidFill>
              </a:rPr>
              <a:t>Staff Recommendation: Cost Causation</a:t>
            </a:r>
          </a:p>
          <a:p>
            <a:pPr marL="342900" indent="-342900">
              <a:spcBef>
                <a:spcPts val="0"/>
              </a:spcBef>
              <a:spcAft>
                <a:spcPts val="1000"/>
              </a:spcAft>
              <a:buFont typeface="Arial" panose="020B0604020202020204" pitchFamily="34" charset="0"/>
              <a:buChar char="•"/>
            </a:pPr>
            <a:r>
              <a:rPr lang="en-US" sz="2000" dirty="0">
                <a:solidFill>
                  <a:srgbClr val="1A2B3D"/>
                </a:solidFill>
              </a:rPr>
              <a:t>Apply the same % increase to all classes?</a:t>
            </a:r>
          </a:p>
        </p:txBody>
      </p:sp>
      <p:sp>
        <p:nvSpPr>
          <p:cNvPr id="7" name="Rectangle: Rounded Corners 6">
            <a:extLst>
              <a:ext uri="{FF2B5EF4-FFF2-40B4-BE49-F238E27FC236}">
                <a16:creationId xmlns:a16="http://schemas.microsoft.com/office/drawing/2014/main" id="{EAB7314E-F149-E740-1E45-19D7B1CC266B}"/>
              </a:ext>
            </a:extLst>
          </p:cNvPr>
          <p:cNvSpPr/>
          <p:nvPr/>
        </p:nvSpPr>
        <p:spPr>
          <a:xfrm>
            <a:off x="5773470" y="4334606"/>
            <a:ext cx="6294475" cy="1736988"/>
          </a:xfrm>
          <a:prstGeom prst="roundRect">
            <a:avLst/>
          </a:prstGeom>
          <a:noFill/>
          <a:ln w="50800">
            <a:solidFill>
              <a:srgbClr val="27824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spcAft>
                <a:spcPts val="1000"/>
              </a:spcAft>
            </a:pPr>
            <a:r>
              <a:rPr lang="en-US" sz="2400" dirty="0">
                <a:solidFill>
                  <a:srgbClr val="1A2B3D"/>
                </a:solidFill>
              </a:rPr>
              <a:t>Decision 2: Rate Design – Where is it Collected?</a:t>
            </a:r>
          </a:p>
          <a:p>
            <a:pPr algn="ctr">
              <a:spcBef>
                <a:spcPts val="0"/>
              </a:spcBef>
              <a:spcAft>
                <a:spcPts val="1000"/>
              </a:spcAft>
            </a:pPr>
            <a:r>
              <a:rPr lang="en-US" sz="2400" dirty="0">
                <a:solidFill>
                  <a:srgbClr val="1A2B3D"/>
                </a:solidFill>
              </a:rPr>
              <a:t>Staff Recommendation: Gradualism</a:t>
            </a:r>
          </a:p>
          <a:p>
            <a:pPr marL="342900" indent="-342900">
              <a:spcBef>
                <a:spcPts val="0"/>
              </a:spcBef>
              <a:spcAft>
                <a:spcPts val="1000"/>
              </a:spcAft>
              <a:buFont typeface="Arial" panose="020B0604020202020204" pitchFamily="34" charset="0"/>
              <a:buChar char="•"/>
            </a:pPr>
            <a:r>
              <a:rPr lang="en-US" sz="2000" dirty="0">
                <a:solidFill>
                  <a:srgbClr val="1A2B3D"/>
                </a:solidFill>
              </a:rPr>
              <a:t>Spread the increases evenly across all rate components</a:t>
            </a:r>
          </a:p>
        </p:txBody>
      </p:sp>
      <p:sp>
        <p:nvSpPr>
          <p:cNvPr id="8" name="Rectangle 7">
            <a:extLst>
              <a:ext uri="{FF2B5EF4-FFF2-40B4-BE49-F238E27FC236}">
                <a16:creationId xmlns:a16="http://schemas.microsoft.com/office/drawing/2014/main" id="{C8633D31-B684-81E0-D84F-F3622B5C9C2D}"/>
              </a:ext>
            </a:extLst>
          </p:cNvPr>
          <p:cNvSpPr/>
          <p:nvPr/>
        </p:nvSpPr>
        <p:spPr>
          <a:xfrm>
            <a:off x="248255" y="1594536"/>
            <a:ext cx="2137463" cy="2637607"/>
          </a:xfrm>
          <a:prstGeom prst="rect">
            <a:avLst/>
          </a:prstGeom>
          <a:noFill/>
          <a:ln w="50800">
            <a:solidFill>
              <a:srgbClr val="278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57D39232-A7B5-40D3-8A81-EFD9D0539026}"/>
              </a:ext>
            </a:extLst>
          </p:cNvPr>
          <p:cNvSpPr/>
          <p:nvPr/>
        </p:nvSpPr>
        <p:spPr>
          <a:xfrm>
            <a:off x="356144" y="1665719"/>
            <a:ext cx="1931538" cy="2476072"/>
          </a:xfrm>
          <a:prstGeom prst="roundRect">
            <a:avLst/>
          </a:prstGeom>
          <a:solidFill>
            <a:srgbClr val="CFA82F"/>
          </a:solidFill>
          <a:ln w="50800">
            <a:solidFill>
              <a:srgbClr val="1A2B3D"/>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Develop Draft Rates</a:t>
            </a:r>
          </a:p>
          <a:p>
            <a:pPr algn="ctr">
              <a:spcBef>
                <a:spcPts val="0"/>
              </a:spcBef>
            </a:pPr>
            <a:endParaRPr lang="en-US" sz="24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Tw Cen MT"/>
                <a:ea typeface="+mn-ea"/>
                <a:cs typeface="+mn-cs"/>
              </a:rPr>
              <a:t>September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Tw Cen MT"/>
              <a:ea typeface="+mn-ea"/>
              <a:cs typeface="+mn-cs"/>
            </a:endParaRPr>
          </a:p>
        </p:txBody>
      </p:sp>
      <p:sp>
        <p:nvSpPr>
          <p:cNvPr id="10" name="Rectangle: Rounded Corners 9">
            <a:extLst>
              <a:ext uri="{FF2B5EF4-FFF2-40B4-BE49-F238E27FC236}">
                <a16:creationId xmlns:a16="http://schemas.microsoft.com/office/drawing/2014/main" id="{59BAAB2E-08B6-E362-6567-0C9276698475}"/>
              </a:ext>
            </a:extLst>
          </p:cNvPr>
          <p:cNvSpPr/>
          <p:nvPr/>
        </p:nvSpPr>
        <p:spPr>
          <a:xfrm>
            <a:off x="3022627" y="1665718"/>
            <a:ext cx="2250041" cy="2478024"/>
          </a:xfrm>
          <a:prstGeom prst="roundRect">
            <a:avLst/>
          </a:prstGeom>
          <a:solidFill>
            <a:srgbClr val="247C3E"/>
          </a:solidFill>
          <a:ln w="50800">
            <a:solidFill>
              <a:srgbClr val="1A2B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Customer Communication</a:t>
            </a:r>
          </a:p>
          <a:p>
            <a:pPr algn="ctr">
              <a:spcBef>
                <a:spcPts val="0"/>
              </a:spcBef>
            </a:pPr>
            <a:endParaRPr lang="en-US" sz="2400" dirty="0">
              <a:solidFill>
                <a:schemeClr val="bg1"/>
              </a:solidFill>
            </a:endParaRPr>
          </a:p>
          <a:p>
            <a:pPr algn="ctr"/>
            <a:r>
              <a:rPr lang="en-US" dirty="0"/>
              <a:t>October/November</a:t>
            </a:r>
          </a:p>
          <a:p>
            <a:pPr algn="ctr"/>
            <a:endParaRPr lang="en-US" dirty="0">
              <a:solidFill>
                <a:schemeClr val="bg1"/>
              </a:solidFill>
            </a:endParaRPr>
          </a:p>
        </p:txBody>
      </p:sp>
      <p:sp>
        <p:nvSpPr>
          <p:cNvPr id="11" name="Rectangle: Rounded Corners 10">
            <a:extLst>
              <a:ext uri="{FF2B5EF4-FFF2-40B4-BE49-F238E27FC236}">
                <a16:creationId xmlns:a16="http://schemas.microsoft.com/office/drawing/2014/main" id="{6F45D52E-9867-BD5E-737F-75BF04D21148}"/>
              </a:ext>
            </a:extLst>
          </p:cNvPr>
          <p:cNvSpPr/>
          <p:nvPr/>
        </p:nvSpPr>
        <p:spPr>
          <a:xfrm>
            <a:off x="6007613" y="1663767"/>
            <a:ext cx="2624727" cy="2478024"/>
          </a:xfrm>
          <a:prstGeom prst="roundRect">
            <a:avLst/>
          </a:prstGeom>
          <a:solidFill>
            <a:srgbClr val="1A2B3D"/>
          </a:solidFill>
          <a:ln w="50800">
            <a:solidFill>
              <a:srgbClr val="1A2B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Customer </a:t>
            </a:r>
          </a:p>
          <a:p>
            <a:pPr algn="ctr">
              <a:spcBef>
                <a:spcPts val="0"/>
              </a:spcBef>
            </a:pPr>
            <a:r>
              <a:rPr lang="en-US" sz="2400" dirty="0">
                <a:solidFill>
                  <a:schemeClr val="bg1"/>
                </a:solidFill>
              </a:rPr>
              <a:t>Meeting</a:t>
            </a:r>
          </a:p>
          <a:p>
            <a:pPr algn="ctr">
              <a:spcBef>
                <a:spcPts val="0"/>
              </a:spcBef>
            </a:pPr>
            <a:endParaRPr lang="en-US" sz="2400" dirty="0">
              <a:solidFill>
                <a:schemeClr val="bg1"/>
              </a:solidFill>
            </a:endParaRPr>
          </a:p>
          <a:p>
            <a:pPr algn="ctr">
              <a:spcBef>
                <a:spcPts val="0"/>
              </a:spcBef>
            </a:pPr>
            <a:r>
              <a:rPr lang="en-US" dirty="0">
                <a:solidFill>
                  <a:schemeClr val="bg1"/>
                </a:solidFill>
              </a:rPr>
              <a:t>November 10, 2026</a:t>
            </a:r>
          </a:p>
          <a:p>
            <a:pPr algn="ctr">
              <a:spcBef>
                <a:spcPts val="0"/>
              </a:spcBef>
            </a:pPr>
            <a:r>
              <a:rPr lang="en-US" sz="1600" dirty="0">
                <a:solidFill>
                  <a:schemeClr val="bg1"/>
                </a:solidFill>
              </a:rPr>
              <a:t>During Budget Hearing*</a:t>
            </a:r>
          </a:p>
        </p:txBody>
      </p:sp>
      <p:sp>
        <p:nvSpPr>
          <p:cNvPr id="12" name="Rectangle: Rounded Corners 11">
            <a:extLst>
              <a:ext uri="{FF2B5EF4-FFF2-40B4-BE49-F238E27FC236}">
                <a16:creationId xmlns:a16="http://schemas.microsoft.com/office/drawing/2014/main" id="{1DD06800-748D-0777-F112-A99843D42939}"/>
              </a:ext>
            </a:extLst>
          </p:cNvPr>
          <p:cNvSpPr/>
          <p:nvPr/>
        </p:nvSpPr>
        <p:spPr>
          <a:xfrm>
            <a:off x="9367284" y="1663767"/>
            <a:ext cx="2503761" cy="2478024"/>
          </a:xfrm>
          <a:prstGeom prst="roundRect">
            <a:avLst/>
          </a:prstGeom>
          <a:solidFill>
            <a:srgbClr val="3F697A"/>
          </a:solidFill>
          <a:ln w="50800">
            <a:solidFill>
              <a:srgbClr val="1A2B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chemeClr val="bg1"/>
                </a:solidFill>
              </a:rPr>
              <a:t>Commission Approval</a:t>
            </a:r>
          </a:p>
          <a:p>
            <a:pPr algn="ctr">
              <a:spcBef>
                <a:spcPts val="0"/>
              </a:spcBef>
            </a:pPr>
            <a:endParaRPr lang="en-US" sz="2400"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Tw Cen MT"/>
              </a:rPr>
              <a:t>December</a:t>
            </a:r>
            <a:r>
              <a:rPr kumimoji="0" lang="en-US" sz="1800" b="0" i="0" u="none" strike="noStrike" kern="1200" cap="none" spc="0" normalizeH="0" baseline="0" noProof="0" dirty="0">
                <a:ln>
                  <a:noFill/>
                </a:ln>
                <a:solidFill>
                  <a:prstClr val="white"/>
                </a:solidFill>
                <a:effectLst/>
                <a:uLnTx/>
                <a:uFillTx/>
                <a:latin typeface="Tw Cen MT"/>
                <a:ea typeface="+mn-ea"/>
                <a:cs typeface="+mn-cs"/>
              </a:rPr>
              <a:t> 8, 2026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Tw Cen MT"/>
                <a:ea typeface="+mn-ea"/>
                <a:cs typeface="+mn-cs"/>
              </a:rPr>
              <a:t>With Budget Adoption</a:t>
            </a:r>
          </a:p>
        </p:txBody>
      </p:sp>
      <p:cxnSp>
        <p:nvCxnSpPr>
          <p:cNvPr id="13" name="Straight Arrow Connector 12">
            <a:extLst>
              <a:ext uri="{FF2B5EF4-FFF2-40B4-BE49-F238E27FC236}">
                <a16:creationId xmlns:a16="http://schemas.microsoft.com/office/drawing/2014/main" id="{CC83FFE7-1F81-5F8F-1489-469DA204A062}"/>
              </a:ext>
            </a:extLst>
          </p:cNvPr>
          <p:cNvCxnSpPr>
            <a:cxnSpLocks/>
            <a:stCxn id="9" idx="3"/>
            <a:endCxn id="10" idx="1"/>
          </p:cNvCxnSpPr>
          <p:nvPr/>
        </p:nvCxnSpPr>
        <p:spPr>
          <a:xfrm>
            <a:off x="2287682" y="2903755"/>
            <a:ext cx="734945" cy="975"/>
          </a:xfrm>
          <a:prstGeom prst="straightConnector1">
            <a:avLst/>
          </a:prstGeom>
          <a:ln w="57150">
            <a:solidFill>
              <a:srgbClr val="1A2B3D"/>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3988BF3-D528-BFD9-2BF1-B74375C9278E}"/>
              </a:ext>
            </a:extLst>
          </p:cNvPr>
          <p:cNvCxnSpPr>
            <a:cxnSpLocks/>
            <a:stCxn id="10" idx="3"/>
            <a:endCxn id="11" idx="1"/>
          </p:cNvCxnSpPr>
          <p:nvPr/>
        </p:nvCxnSpPr>
        <p:spPr>
          <a:xfrm flipV="1">
            <a:off x="5272668" y="2902779"/>
            <a:ext cx="734945" cy="1951"/>
          </a:xfrm>
          <a:prstGeom prst="straightConnector1">
            <a:avLst/>
          </a:prstGeom>
          <a:ln w="57150">
            <a:solidFill>
              <a:srgbClr val="1A2B3D"/>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159E871-DE36-5695-56AF-9D2F6AA70BBB}"/>
              </a:ext>
            </a:extLst>
          </p:cNvPr>
          <p:cNvCxnSpPr>
            <a:cxnSpLocks/>
            <a:stCxn id="11" idx="3"/>
            <a:endCxn id="12" idx="1"/>
          </p:cNvCxnSpPr>
          <p:nvPr/>
        </p:nvCxnSpPr>
        <p:spPr>
          <a:xfrm>
            <a:off x="8632340" y="2902779"/>
            <a:ext cx="734944" cy="0"/>
          </a:xfrm>
          <a:prstGeom prst="straightConnector1">
            <a:avLst/>
          </a:prstGeom>
          <a:ln w="57150">
            <a:solidFill>
              <a:srgbClr val="1A2B3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074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40A2722-E697-F973-89E4-9E0D9101D9FE}"/>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E6FE6FAE-60A3-0D4B-034A-78F8640CFB51}"/>
              </a:ext>
            </a:extLst>
          </p:cNvPr>
          <p:cNvSpPr txBox="1"/>
          <p:nvPr/>
        </p:nvSpPr>
        <p:spPr>
          <a:xfrm>
            <a:off x="1748227" y="5692991"/>
            <a:ext cx="281679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A2B3D"/>
                </a:solidFill>
                <a:effectLst/>
                <a:uLnTx/>
                <a:uFillTx/>
                <a:latin typeface="Tw Cen MT"/>
                <a:ea typeface="+mn-ea"/>
                <a:cs typeface="+mn-cs"/>
              </a:rPr>
              <a:t>$4.3M ÷ $140M = 3.1%</a:t>
            </a:r>
          </a:p>
        </p:txBody>
      </p:sp>
      <p:grpSp>
        <p:nvGrpSpPr>
          <p:cNvPr id="38" name="Group 37">
            <a:extLst>
              <a:ext uri="{FF2B5EF4-FFF2-40B4-BE49-F238E27FC236}">
                <a16:creationId xmlns:a16="http://schemas.microsoft.com/office/drawing/2014/main" id="{28F8F4E0-8AFF-8322-E6B0-EB02B7E75301}"/>
              </a:ext>
            </a:extLst>
          </p:cNvPr>
          <p:cNvGrpSpPr/>
          <p:nvPr/>
        </p:nvGrpSpPr>
        <p:grpSpPr>
          <a:xfrm>
            <a:off x="816864" y="1414358"/>
            <a:ext cx="10661774" cy="2506066"/>
            <a:chOff x="816864" y="1414358"/>
            <a:chExt cx="10661774" cy="2506066"/>
          </a:xfrm>
        </p:grpSpPr>
        <p:graphicFrame>
          <p:nvGraphicFramePr>
            <p:cNvPr id="2" name="Diagram 1">
              <a:extLst>
                <a:ext uri="{FF2B5EF4-FFF2-40B4-BE49-F238E27FC236}">
                  <a16:creationId xmlns:a16="http://schemas.microsoft.com/office/drawing/2014/main" id="{297FE71E-3366-A1BC-B132-FEAEE16A5DD3}"/>
                </a:ext>
              </a:extLst>
            </p:cNvPr>
            <p:cNvGraphicFramePr/>
            <p:nvPr/>
          </p:nvGraphicFramePr>
          <p:xfrm>
            <a:off x="2032000" y="1634245"/>
            <a:ext cx="8128000" cy="22861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94C12116-D444-CABD-61E5-9C492A3D9A01}"/>
                </a:ext>
              </a:extLst>
            </p:cNvPr>
            <p:cNvSpPr txBox="1"/>
            <p:nvPr/>
          </p:nvSpPr>
          <p:spPr>
            <a:xfrm>
              <a:off x="5253460" y="1414358"/>
              <a:ext cx="1685077"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1A2B3D"/>
                  </a:solidFill>
                  <a:effectLst/>
                  <a:uLnTx/>
                  <a:uFillTx/>
                  <a:latin typeface="Tw Cen MT"/>
                  <a:ea typeface="+mn-ea"/>
                  <a:cs typeface="+mn-cs"/>
                </a:rPr>
                <a:t>BP-26</a:t>
              </a:r>
            </a:p>
          </p:txBody>
        </p:sp>
        <p:sp>
          <p:nvSpPr>
            <p:cNvPr id="18" name="Rectangle 17">
              <a:extLst>
                <a:ext uri="{FF2B5EF4-FFF2-40B4-BE49-F238E27FC236}">
                  <a16:creationId xmlns:a16="http://schemas.microsoft.com/office/drawing/2014/main" id="{37415012-B82D-3571-1800-DD7ABF39D589}"/>
                </a:ext>
              </a:extLst>
            </p:cNvPr>
            <p:cNvSpPr/>
            <p:nvPr/>
          </p:nvSpPr>
          <p:spPr>
            <a:xfrm>
              <a:off x="816864" y="1565338"/>
              <a:ext cx="10661774" cy="1985259"/>
            </a:xfrm>
            <a:prstGeom prst="rect">
              <a:avLst/>
            </a:prstGeom>
            <a:noFill/>
            <a:ln w="57150">
              <a:solidFill>
                <a:srgbClr val="CFA8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grpSp>
      <p:sp>
        <p:nvSpPr>
          <p:cNvPr id="5" name="Title 4">
            <a:extLst>
              <a:ext uri="{FF2B5EF4-FFF2-40B4-BE49-F238E27FC236}">
                <a16:creationId xmlns:a16="http://schemas.microsoft.com/office/drawing/2014/main" id="{B67324D8-A270-BD75-8991-D47B49C23FCF}"/>
              </a:ext>
            </a:extLst>
          </p:cNvPr>
          <p:cNvSpPr>
            <a:spLocks noGrp="1"/>
          </p:cNvSpPr>
          <p:nvPr>
            <p:ph type="title"/>
          </p:nvPr>
        </p:nvSpPr>
        <p:spPr/>
        <p:txBody>
          <a:bodyPr/>
          <a:lstStyle/>
          <a:p>
            <a:r>
              <a:rPr lang="en-US" dirty="0"/>
              <a:t>Estimated Preliminary Injunction Impacts</a:t>
            </a:r>
          </a:p>
        </p:txBody>
      </p:sp>
      <p:sp>
        <p:nvSpPr>
          <p:cNvPr id="4" name="Slide Number Placeholder 3">
            <a:extLst>
              <a:ext uri="{FF2B5EF4-FFF2-40B4-BE49-F238E27FC236}">
                <a16:creationId xmlns:a16="http://schemas.microsoft.com/office/drawing/2014/main" id="{E87216FB-8ECD-BCC4-840B-B2A70A7CDF75}"/>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95BCCDF-7E0A-4357-9D12-259F8FD7FFD8}"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grpSp>
        <p:nvGrpSpPr>
          <p:cNvPr id="45" name="Group 44">
            <a:extLst>
              <a:ext uri="{FF2B5EF4-FFF2-40B4-BE49-F238E27FC236}">
                <a16:creationId xmlns:a16="http://schemas.microsoft.com/office/drawing/2014/main" id="{1C38A042-7C62-18DB-B6D4-22E3BED31223}"/>
              </a:ext>
            </a:extLst>
          </p:cNvPr>
          <p:cNvGrpSpPr/>
          <p:nvPr/>
        </p:nvGrpSpPr>
        <p:grpSpPr>
          <a:xfrm>
            <a:off x="816864" y="3560647"/>
            <a:ext cx="10661774" cy="2723421"/>
            <a:chOff x="816864" y="3560647"/>
            <a:chExt cx="10661774" cy="2723421"/>
          </a:xfrm>
        </p:grpSpPr>
        <p:sp>
          <p:nvSpPr>
            <p:cNvPr id="19" name="Rectangle 18">
              <a:extLst>
                <a:ext uri="{FF2B5EF4-FFF2-40B4-BE49-F238E27FC236}">
                  <a16:creationId xmlns:a16="http://schemas.microsoft.com/office/drawing/2014/main" id="{4C3FC979-0306-A9E9-2B9D-E65173E9E480}"/>
                </a:ext>
              </a:extLst>
            </p:cNvPr>
            <p:cNvSpPr/>
            <p:nvPr/>
          </p:nvSpPr>
          <p:spPr>
            <a:xfrm>
              <a:off x="816864" y="3664856"/>
              <a:ext cx="10661774" cy="2619212"/>
            </a:xfrm>
            <a:prstGeom prst="rect">
              <a:avLst/>
            </a:prstGeom>
            <a:noFill/>
            <a:ln w="571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20" name="TextBox 19">
              <a:extLst>
                <a:ext uri="{FF2B5EF4-FFF2-40B4-BE49-F238E27FC236}">
                  <a16:creationId xmlns:a16="http://schemas.microsoft.com/office/drawing/2014/main" id="{2D1FC2B5-C596-E31B-39CA-04B1D5665860}"/>
                </a:ext>
              </a:extLst>
            </p:cNvPr>
            <p:cNvSpPr txBox="1"/>
            <p:nvPr/>
          </p:nvSpPr>
          <p:spPr>
            <a:xfrm>
              <a:off x="3679313" y="3560647"/>
              <a:ext cx="4833374"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1A2B3D"/>
                  </a:solidFill>
                  <a:effectLst/>
                  <a:uLnTx/>
                  <a:uFillTx/>
                  <a:latin typeface="Tw Cen MT"/>
                  <a:ea typeface="+mn-ea"/>
                  <a:cs typeface="+mn-cs"/>
                </a:rPr>
                <a:t>Benton PUD Impact</a:t>
              </a:r>
            </a:p>
          </p:txBody>
        </p:sp>
      </p:grpSp>
      <p:sp>
        <p:nvSpPr>
          <p:cNvPr id="23" name="TextBox 22">
            <a:extLst>
              <a:ext uri="{FF2B5EF4-FFF2-40B4-BE49-F238E27FC236}">
                <a16:creationId xmlns:a16="http://schemas.microsoft.com/office/drawing/2014/main" id="{91BAE29E-1F7C-583A-FD6B-9DB87356E24B}"/>
              </a:ext>
            </a:extLst>
          </p:cNvPr>
          <p:cNvSpPr txBox="1"/>
          <p:nvPr/>
        </p:nvSpPr>
        <p:spPr>
          <a:xfrm>
            <a:off x="8031920" y="5263204"/>
            <a:ext cx="197714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1A2B3D"/>
                </a:solidFill>
                <a:latin typeface="Tw Cen MT"/>
              </a:rPr>
              <a:t>~</a:t>
            </a:r>
            <a:r>
              <a:rPr kumimoji="0" lang="en-US" sz="2000" b="1" i="0" u="none" strike="noStrike" kern="1200" cap="none" spc="0" normalizeH="0" baseline="0" noProof="0" dirty="0">
                <a:ln>
                  <a:noFill/>
                </a:ln>
                <a:solidFill>
                  <a:srgbClr val="1A2B3D"/>
                </a:solidFill>
                <a:effectLst/>
                <a:uLnTx/>
                <a:uFillTx/>
                <a:latin typeface="Tw Cen MT"/>
                <a:ea typeface="+mn-ea"/>
                <a:cs typeface="+mn-cs"/>
              </a:rPr>
              <a:t>$3.0M per Year</a:t>
            </a:r>
          </a:p>
        </p:txBody>
      </p:sp>
      <p:sp>
        <p:nvSpPr>
          <p:cNvPr id="25" name="TextBox 24">
            <a:extLst>
              <a:ext uri="{FF2B5EF4-FFF2-40B4-BE49-F238E27FC236}">
                <a16:creationId xmlns:a16="http://schemas.microsoft.com/office/drawing/2014/main" id="{6B78C411-32ED-76CD-AACB-0E3FC9BF94A5}"/>
              </a:ext>
            </a:extLst>
          </p:cNvPr>
          <p:cNvSpPr txBox="1"/>
          <p:nvPr/>
        </p:nvSpPr>
        <p:spPr>
          <a:xfrm>
            <a:off x="7372227" y="5698023"/>
            <a:ext cx="281679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A2B3D"/>
                </a:solidFill>
                <a:effectLst/>
                <a:uLnTx/>
                <a:uFillTx/>
                <a:latin typeface="Tw Cen MT"/>
                <a:ea typeface="+mn-ea"/>
                <a:cs typeface="+mn-cs"/>
              </a:rPr>
              <a:t>$3.0M ÷ $140M = 2.1%</a:t>
            </a:r>
          </a:p>
        </p:txBody>
      </p:sp>
      <p:grpSp>
        <p:nvGrpSpPr>
          <p:cNvPr id="46" name="Group 45">
            <a:extLst>
              <a:ext uri="{FF2B5EF4-FFF2-40B4-BE49-F238E27FC236}">
                <a16:creationId xmlns:a16="http://schemas.microsoft.com/office/drawing/2014/main" id="{F0ABB547-2AE0-DD6A-D847-B2B5E34E29DD}"/>
              </a:ext>
            </a:extLst>
          </p:cNvPr>
          <p:cNvGrpSpPr/>
          <p:nvPr/>
        </p:nvGrpSpPr>
        <p:grpSpPr>
          <a:xfrm>
            <a:off x="7015366" y="4412913"/>
            <a:ext cx="3666773" cy="1698276"/>
            <a:chOff x="1346553" y="4410699"/>
            <a:chExt cx="3666773" cy="1698276"/>
          </a:xfrm>
        </p:grpSpPr>
        <p:sp>
          <p:nvSpPr>
            <p:cNvPr id="24" name="TextBox 23">
              <a:extLst>
                <a:ext uri="{FF2B5EF4-FFF2-40B4-BE49-F238E27FC236}">
                  <a16:creationId xmlns:a16="http://schemas.microsoft.com/office/drawing/2014/main" id="{76098D86-C759-9EFD-583E-8EACA18D4900}"/>
                </a:ext>
              </a:extLst>
            </p:cNvPr>
            <p:cNvSpPr txBox="1"/>
            <p:nvPr/>
          </p:nvSpPr>
          <p:spPr>
            <a:xfrm>
              <a:off x="1346553" y="4410699"/>
              <a:ext cx="366677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A2B3D"/>
                  </a:solidFill>
                  <a:effectLst/>
                  <a:uLnTx/>
                  <a:uFillTx/>
                  <a:latin typeface="Tw Cen MT"/>
                  <a:ea typeface="+mn-ea"/>
                  <a:cs typeface="+mn-cs"/>
                </a:rPr>
                <a:t>Costs</a:t>
              </a:r>
              <a:r>
                <a:rPr kumimoji="0" lang="en-US" sz="2000" b="1" i="0" u="none" strike="noStrike" kern="1200" cap="none" spc="0" normalizeH="0" baseline="0" noProof="0" dirty="0">
                  <a:ln>
                    <a:noFill/>
                  </a:ln>
                  <a:solidFill>
                    <a:srgbClr val="1A2B3D"/>
                  </a:solidFill>
                  <a:effectLst/>
                  <a:uLnTx/>
                  <a:uFillTx/>
                  <a:latin typeface="Tw Cen M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A2B3D"/>
                  </a:solidFill>
                  <a:effectLst/>
                  <a:uLnTx/>
                  <a:uFillTx/>
                  <a:latin typeface="Tw Cen MT"/>
                  <a:ea typeface="+mn-ea"/>
                  <a:cs typeface="+mn-cs"/>
                </a:rPr>
                <a:t>(Annual Impact Beyond FY2028)</a:t>
              </a:r>
            </a:p>
          </p:txBody>
        </p:sp>
        <p:sp>
          <p:nvSpPr>
            <p:cNvPr id="29" name="Rectangle 28">
              <a:extLst>
                <a:ext uri="{FF2B5EF4-FFF2-40B4-BE49-F238E27FC236}">
                  <a16:creationId xmlns:a16="http://schemas.microsoft.com/office/drawing/2014/main" id="{47885AF7-5227-195B-27C2-0116FE76BB82}"/>
                </a:ext>
              </a:extLst>
            </p:cNvPr>
            <p:cNvSpPr/>
            <p:nvPr/>
          </p:nvSpPr>
          <p:spPr>
            <a:xfrm>
              <a:off x="1346553" y="4456726"/>
              <a:ext cx="3666773" cy="1652249"/>
            </a:xfrm>
            <a:prstGeom prst="rect">
              <a:avLst/>
            </a:prstGeom>
            <a:noFill/>
            <a:ln w="571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grpSp>
      <p:grpSp>
        <p:nvGrpSpPr>
          <p:cNvPr id="39" name="Group 38">
            <a:extLst>
              <a:ext uri="{FF2B5EF4-FFF2-40B4-BE49-F238E27FC236}">
                <a16:creationId xmlns:a16="http://schemas.microsoft.com/office/drawing/2014/main" id="{9D7E84E5-A5D2-CE28-6F86-87AEAEBA8268}"/>
              </a:ext>
            </a:extLst>
          </p:cNvPr>
          <p:cNvGrpSpPr/>
          <p:nvPr/>
        </p:nvGrpSpPr>
        <p:grpSpPr>
          <a:xfrm>
            <a:off x="1302818" y="2097698"/>
            <a:ext cx="9757531" cy="409228"/>
            <a:chOff x="1302818" y="2097698"/>
            <a:chExt cx="9757531" cy="409228"/>
          </a:xfrm>
        </p:grpSpPr>
        <p:sp>
          <p:nvSpPr>
            <p:cNvPr id="7" name="TextBox 6">
              <a:extLst>
                <a:ext uri="{FF2B5EF4-FFF2-40B4-BE49-F238E27FC236}">
                  <a16:creationId xmlns:a16="http://schemas.microsoft.com/office/drawing/2014/main" id="{90D8F918-5FB4-F5BC-7133-53659437A4DA}"/>
                </a:ext>
              </a:extLst>
            </p:cNvPr>
            <p:cNvSpPr txBox="1"/>
            <p:nvPr/>
          </p:nvSpPr>
          <p:spPr>
            <a:xfrm>
              <a:off x="3051770" y="2106816"/>
              <a:ext cx="80502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Tw Cen MT"/>
                  <a:ea typeface="+mn-ea"/>
                  <a:cs typeface="+mn-cs"/>
                </a:rPr>
                <a:t>$85M</a:t>
              </a:r>
            </a:p>
          </p:txBody>
        </p:sp>
        <p:sp>
          <p:nvSpPr>
            <p:cNvPr id="8" name="TextBox 7">
              <a:extLst>
                <a:ext uri="{FF2B5EF4-FFF2-40B4-BE49-F238E27FC236}">
                  <a16:creationId xmlns:a16="http://schemas.microsoft.com/office/drawing/2014/main" id="{030EAA4D-EE5A-5BE6-83F6-075EB03F593D}"/>
                </a:ext>
              </a:extLst>
            </p:cNvPr>
            <p:cNvSpPr txBox="1"/>
            <p:nvPr/>
          </p:nvSpPr>
          <p:spPr>
            <a:xfrm>
              <a:off x="5722493" y="2106816"/>
              <a:ext cx="80502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Tw Cen MT"/>
                  <a:ea typeface="+mn-ea"/>
                  <a:cs typeface="+mn-cs"/>
                </a:rPr>
                <a:t>$85M</a:t>
              </a:r>
            </a:p>
          </p:txBody>
        </p:sp>
        <p:sp>
          <p:nvSpPr>
            <p:cNvPr id="9" name="TextBox 8">
              <a:extLst>
                <a:ext uri="{FF2B5EF4-FFF2-40B4-BE49-F238E27FC236}">
                  <a16:creationId xmlns:a16="http://schemas.microsoft.com/office/drawing/2014/main" id="{4D4AB6B3-30BC-717D-90B7-1B0F87C4900D}"/>
                </a:ext>
              </a:extLst>
            </p:cNvPr>
            <p:cNvSpPr txBox="1"/>
            <p:nvPr/>
          </p:nvSpPr>
          <p:spPr>
            <a:xfrm>
              <a:off x="8393217" y="2106816"/>
              <a:ext cx="80502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Tw Cen MT"/>
                  <a:ea typeface="+mn-ea"/>
                  <a:cs typeface="+mn-cs"/>
                </a:rPr>
                <a:t>$85M</a:t>
              </a:r>
            </a:p>
          </p:txBody>
        </p:sp>
        <p:sp>
          <p:nvSpPr>
            <p:cNvPr id="10" name="TextBox 9">
              <a:extLst>
                <a:ext uri="{FF2B5EF4-FFF2-40B4-BE49-F238E27FC236}">
                  <a16:creationId xmlns:a16="http://schemas.microsoft.com/office/drawing/2014/main" id="{9941749C-7BF3-28CA-62E6-AB757A20F94D}"/>
                </a:ext>
              </a:extLst>
            </p:cNvPr>
            <p:cNvSpPr txBox="1"/>
            <p:nvPr/>
          </p:nvSpPr>
          <p:spPr>
            <a:xfrm>
              <a:off x="9729197" y="2097698"/>
              <a:ext cx="118814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A2B3D"/>
                  </a:solidFill>
                  <a:effectLst/>
                  <a:uLnTx/>
                  <a:uFillTx/>
                  <a:latin typeface="Tw Cen MT"/>
                  <a:ea typeface="+mn-ea"/>
                  <a:cs typeface="+mn-cs"/>
                </a:rPr>
                <a:t>= $255M</a:t>
              </a:r>
            </a:p>
          </p:txBody>
        </p:sp>
        <p:sp>
          <p:nvSpPr>
            <p:cNvPr id="11" name="TextBox 10">
              <a:extLst>
                <a:ext uri="{FF2B5EF4-FFF2-40B4-BE49-F238E27FC236}">
                  <a16:creationId xmlns:a16="http://schemas.microsoft.com/office/drawing/2014/main" id="{7085B8BF-DA53-E515-56ED-59D8702DB151}"/>
                </a:ext>
              </a:extLst>
            </p:cNvPr>
            <p:cNvSpPr txBox="1"/>
            <p:nvPr/>
          </p:nvSpPr>
          <p:spPr>
            <a:xfrm>
              <a:off x="1302818" y="2106816"/>
              <a:ext cx="7553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A2B3D"/>
                  </a:solidFill>
                  <a:effectLst/>
                  <a:uLnTx/>
                  <a:uFillTx/>
                  <a:latin typeface="Tw Cen MT"/>
                  <a:ea typeface="+mn-ea"/>
                  <a:cs typeface="+mn-cs"/>
                </a:rPr>
                <a:t>Costs</a:t>
              </a:r>
            </a:p>
          </p:txBody>
        </p:sp>
        <p:cxnSp>
          <p:nvCxnSpPr>
            <p:cNvPr id="32" name="Straight Connector 31">
              <a:extLst>
                <a:ext uri="{FF2B5EF4-FFF2-40B4-BE49-F238E27FC236}">
                  <a16:creationId xmlns:a16="http://schemas.microsoft.com/office/drawing/2014/main" id="{5D1F15CC-7843-3DBF-9975-A0B32E5F874C}"/>
                </a:ext>
              </a:extLst>
            </p:cNvPr>
            <p:cNvCxnSpPr/>
            <p:nvPr/>
          </p:nvCxnSpPr>
          <p:spPr>
            <a:xfrm flipV="1">
              <a:off x="1302818" y="2497808"/>
              <a:ext cx="9757531" cy="9118"/>
            </a:xfrm>
            <a:prstGeom prst="line">
              <a:avLst/>
            </a:prstGeom>
            <a:ln w="38100">
              <a:solidFill>
                <a:srgbClr val="50925B"/>
              </a:solidFill>
              <a:tailEnd type="none"/>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3040E220-3D7D-445E-CFA4-5123B14A0B42}"/>
              </a:ext>
            </a:extLst>
          </p:cNvPr>
          <p:cNvGrpSpPr/>
          <p:nvPr/>
        </p:nvGrpSpPr>
        <p:grpSpPr>
          <a:xfrm>
            <a:off x="1293520" y="3072391"/>
            <a:ext cx="9766829" cy="425617"/>
            <a:chOff x="1293520" y="3072391"/>
            <a:chExt cx="9766829" cy="425617"/>
          </a:xfrm>
        </p:grpSpPr>
        <p:sp>
          <p:nvSpPr>
            <p:cNvPr id="13" name="TextBox 12">
              <a:extLst>
                <a:ext uri="{FF2B5EF4-FFF2-40B4-BE49-F238E27FC236}">
                  <a16:creationId xmlns:a16="http://schemas.microsoft.com/office/drawing/2014/main" id="{C693D192-C927-9454-F8B3-EECA80320DA6}"/>
                </a:ext>
              </a:extLst>
            </p:cNvPr>
            <p:cNvSpPr txBox="1"/>
            <p:nvPr/>
          </p:nvSpPr>
          <p:spPr>
            <a:xfrm>
              <a:off x="5622953" y="3097898"/>
              <a:ext cx="9460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Tw Cen MT"/>
                  <a:ea typeface="+mn-ea"/>
                  <a:cs typeface="+mn-cs"/>
                </a:rPr>
                <a:t>$125M</a:t>
              </a:r>
            </a:p>
          </p:txBody>
        </p:sp>
        <p:sp>
          <p:nvSpPr>
            <p:cNvPr id="14" name="TextBox 13">
              <a:extLst>
                <a:ext uri="{FF2B5EF4-FFF2-40B4-BE49-F238E27FC236}">
                  <a16:creationId xmlns:a16="http://schemas.microsoft.com/office/drawing/2014/main" id="{A3DF43D1-7269-AB1F-8C2C-1BA8B32FA637}"/>
                </a:ext>
              </a:extLst>
            </p:cNvPr>
            <p:cNvSpPr txBox="1"/>
            <p:nvPr/>
          </p:nvSpPr>
          <p:spPr>
            <a:xfrm>
              <a:off x="8322684" y="3072391"/>
              <a:ext cx="9460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Tw Cen MT"/>
                  <a:ea typeface="+mn-ea"/>
                  <a:cs typeface="+mn-cs"/>
                </a:rPr>
                <a:t>$125M</a:t>
              </a:r>
            </a:p>
          </p:txBody>
        </p:sp>
        <p:sp>
          <p:nvSpPr>
            <p:cNvPr id="15" name="TextBox 14">
              <a:extLst>
                <a:ext uri="{FF2B5EF4-FFF2-40B4-BE49-F238E27FC236}">
                  <a16:creationId xmlns:a16="http://schemas.microsoft.com/office/drawing/2014/main" id="{3DF08615-EF59-E9C9-FE98-237B1AEAA445}"/>
                </a:ext>
              </a:extLst>
            </p:cNvPr>
            <p:cNvSpPr txBox="1"/>
            <p:nvPr/>
          </p:nvSpPr>
          <p:spPr>
            <a:xfrm>
              <a:off x="9729197" y="3090735"/>
              <a:ext cx="118814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A2B3D"/>
                  </a:solidFill>
                  <a:effectLst/>
                  <a:uLnTx/>
                  <a:uFillTx/>
                  <a:latin typeface="Tw Cen MT"/>
                  <a:ea typeface="+mn-ea"/>
                  <a:cs typeface="+mn-cs"/>
                </a:rPr>
                <a:t>= $250M</a:t>
              </a:r>
            </a:p>
          </p:txBody>
        </p:sp>
        <p:sp>
          <p:nvSpPr>
            <p:cNvPr id="16" name="TextBox 15">
              <a:extLst>
                <a:ext uri="{FF2B5EF4-FFF2-40B4-BE49-F238E27FC236}">
                  <a16:creationId xmlns:a16="http://schemas.microsoft.com/office/drawing/2014/main" id="{893D86D3-F435-78DB-F46E-9CE79266A751}"/>
                </a:ext>
              </a:extLst>
            </p:cNvPr>
            <p:cNvSpPr txBox="1"/>
            <p:nvPr/>
          </p:nvSpPr>
          <p:spPr>
            <a:xfrm>
              <a:off x="1293520" y="3072391"/>
              <a:ext cx="76565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A2B3D"/>
                  </a:solidFill>
                  <a:effectLst/>
                  <a:uLnTx/>
                  <a:uFillTx/>
                  <a:latin typeface="Tw Cen MT"/>
                  <a:ea typeface="+mn-ea"/>
                  <a:cs typeface="+mn-cs"/>
                </a:rPr>
                <a:t>Rates</a:t>
              </a:r>
            </a:p>
          </p:txBody>
        </p:sp>
        <p:cxnSp>
          <p:nvCxnSpPr>
            <p:cNvPr id="33" name="Straight Connector 32">
              <a:extLst>
                <a:ext uri="{FF2B5EF4-FFF2-40B4-BE49-F238E27FC236}">
                  <a16:creationId xmlns:a16="http://schemas.microsoft.com/office/drawing/2014/main" id="{D860376D-C58D-9A82-E03F-CEA38968B04A}"/>
                </a:ext>
              </a:extLst>
            </p:cNvPr>
            <p:cNvCxnSpPr/>
            <p:nvPr/>
          </p:nvCxnSpPr>
          <p:spPr>
            <a:xfrm flipV="1">
              <a:off x="1302818" y="3440546"/>
              <a:ext cx="9757531" cy="9118"/>
            </a:xfrm>
            <a:prstGeom prst="line">
              <a:avLst/>
            </a:prstGeom>
            <a:ln w="38100">
              <a:solidFill>
                <a:srgbClr val="50925B"/>
              </a:solidFill>
              <a:tailEnd type="none"/>
            </a:ln>
          </p:spPr>
          <p:style>
            <a:lnRef idx="1">
              <a:schemeClr val="accent1"/>
            </a:lnRef>
            <a:fillRef idx="0">
              <a:schemeClr val="accent1"/>
            </a:fillRef>
            <a:effectRef idx="0">
              <a:schemeClr val="accent1"/>
            </a:effectRef>
            <a:fontRef idx="minor">
              <a:schemeClr val="tx1"/>
            </a:fontRef>
          </p:style>
        </p:cxnSp>
      </p:grpSp>
      <p:cxnSp>
        <p:nvCxnSpPr>
          <p:cNvPr id="34" name="Straight Connector 33">
            <a:extLst>
              <a:ext uri="{FF2B5EF4-FFF2-40B4-BE49-F238E27FC236}">
                <a16:creationId xmlns:a16="http://schemas.microsoft.com/office/drawing/2014/main" id="{0F4F2717-9264-536E-4400-5DC457A7E733}"/>
              </a:ext>
            </a:extLst>
          </p:cNvPr>
          <p:cNvCxnSpPr>
            <a:cxnSpLocks/>
          </p:cNvCxnSpPr>
          <p:nvPr/>
        </p:nvCxnSpPr>
        <p:spPr>
          <a:xfrm>
            <a:off x="3826940" y="6038450"/>
            <a:ext cx="556480" cy="0"/>
          </a:xfrm>
          <a:prstGeom prst="line">
            <a:avLst/>
          </a:prstGeom>
          <a:ln w="38100">
            <a:solidFill>
              <a:srgbClr val="50925B"/>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3E9EA72-F5C8-338D-290D-BCC0C89A1E7B}"/>
              </a:ext>
            </a:extLst>
          </p:cNvPr>
          <p:cNvCxnSpPr>
            <a:cxnSpLocks/>
          </p:cNvCxnSpPr>
          <p:nvPr/>
        </p:nvCxnSpPr>
        <p:spPr>
          <a:xfrm>
            <a:off x="9479400" y="6037551"/>
            <a:ext cx="556480" cy="0"/>
          </a:xfrm>
          <a:prstGeom prst="line">
            <a:avLst/>
          </a:prstGeom>
          <a:ln w="38100">
            <a:solidFill>
              <a:srgbClr val="50925B"/>
            </a:solidFill>
            <a:tailEnd type="non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D4CB58E-100F-8833-4E6E-0585C7BBFC13}"/>
              </a:ext>
            </a:extLst>
          </p:cNvPr>
          <p:cNvSpPr txBox="1"/>
          <p:nvPr/>
        </p:nvSpPr>
        <p:spPr>
          <a:xfrm>
            <a:off x="2108881" y="5247302"/>
            <a:ext cx="197714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1A2B3D"/>
                </a:solidFill>
                <a:latin typeface="Tw Cen MT"/>
              </a:rPr>
              <a:t>~$4.3M per Year</a:t>
            </a:r>
            <a:endParaRPr kumimoji="0" lang="en-US" sz="2000" b="1" i="0" u="none" strike="noStrike" kern="1200" cap="none" spc="0" normalizeH="0" baseline="0" noProof="0" dirty="0">
              <a:ln>
                <a:noFill/>
              </a:ln>
              <a:solidFill>
                <a:srgbClr val="1A2B3D"/>
              </a:solidFill>
              <a:effectLst/>
              <a:uLnTx/>
              <a:uFillTx/>
              <a:latin typeface="Tw Cen MT"/>
              <a:ea typeface="+mn-ea"/>
              <a:cs typeface="+mn-cs"/>
            </a:endParaRPr>
          </a:p>
        </p:txBody>
      </p:sp>
      <p:grpSp>
        <p:nvGrpSpPr>
          <p:cNvPr id="17" name="Group 16">
            <a:extLst>
              <a:ext uri="{FF2B5EF4-FFF2-40B4-BE49-F238E27FC236}">
                <a16:creationId xmlns:a16="http://schemas.microsoft.com/office/drawing/2014/main" id="{E454B676-8039-87BF-0B4C-1ACFCD3054B2}"/>
              </a:ext>
            </a:extLst>
          </p:cNvPr>
          <p:cNvGrpSpPr/>
          <p:nvPr/>
        </p:nvGrpSpPr>
        <p:grpSpPr>
          <a:xfrm>
            <a:off x="1219869" y="4447569"/>
            <a:ext cx="3854830" cy="1653469"/>
            <a:chOff x="6828817" y="4455506"/>
            <a:chExt cx="3854830" cy="1653469"/>
          </a:xfrm>
        </p:grpSpPr>
        <p:sp>
          <p:nvSpPr>
            <p:cNvPr id="21" name="TextBox 20">
              <a:extLst>
                <a:ext uri="{FF2B5EF4-FFF2-40B4-BE49-F238E27FC236}">
                  <a16:creationId xmlns:a16="http://schemas.microsoft.com/office/drawing/2014/main" id="{2FED003B-9D44-7312-B62F-5C39B45B80DD}"/>
                </a:ext>
              </a:extLst>
            </p:cNvPr>
            <p:cNvSpPr txBox="1"/>
            <p:nvPr/>
          </p:nvSpPr>
          <p:spPr>
            <a:xfrm>
              <a:off x="6953562" y="4455506"/>
              <a:ext cx="3684342"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A2B3D"/>
                  </a:solidFill>
                  <a:effectLst/>
                  <a:uLnTx/>
                  <a:uFillTx/>
                  <a:latin typeface="Tw Cen MT"/>
                  <a:ea typeface="+mn-ea"/>
                  <a:cs typeface="+mn-cs"/>
                </a:rPr>
                <a:t>Rates</a:t>
              </a:r>
              <a:r>
                <a:rPr kumimoji="0" lang="en-US" sz="2000" b="1" i="0" u="none" strike="noStrike" kern="1200" cap="none" spc="0" normalizeH="0" baseline="0" noProof="0" dirty="0">
                  <a:ln>
                    <a:noFill/>
                  </a:ln>
                  <a:solidFill>
                    <a:srgbClr val="1A2B3D"/>
                  </a:solidFill>
                  <a:effectLst/>
                  <a:uLnTx/>
                  <a:uFillTx/>
                  <a:latin typeface="Tw Cen M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A2B3D"/>
                  </a:solidFill>
                  <a:effectLst/>
                  <a:uLnTx/>
                  <a:uFillTx/>
                  <a:latin typeface="Tw Cen MT"/>
                  <a:ea typeface="+mn-ea"/>
                  <a:cs typeface="+mn-cs"/>
                </a:rPr>
                <a:t>(2027 – 2028 Immediate Impact)</a:t>
              </a:r>
            </a:p>
          </p:txBody>
        </p:sp>
        <p:sp>
          <p:nvSpPr>
            <p:cNvPr id="22" name="Rectangle 21">
              <a:extLst>
                <a:ext uri="{FF2B5EF4-FFF2-40B4-BE49-F238E27FC236}">
                  <a16:creationId xmlns:a16="http://schemas.microsoft.com/office/drawing/2014/main" id="{320CE03C-390E-5AFD-2374-746747AC72ED}"/>
                </a:ext>
              </a:extLst>
            </p:cNvPr>
            <p:cNvSpPr/>
            <p:nvPr/>
          </p:nvSpPr>
          <p:spPr>
            <a:xfrm>
              <a:off x="6828817" y="4456726"/>
              <a:ext cx="3854830" cy="1652249"/>
            </a:xfrm>
            <a:prstGeom prst="rect">
              <a:avLst/>
            </a:prstGeom>
            <a:noFill/>
            <a:ln w="57150">
              <a:solidFill>
                <a:srgbClr val="1A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grpSp>
      <p:sp>
        <p:nvSpPr>
          <p:cNvPr id="35" name="TextBox 34">
            <a:extLst>
              <a:ext uri="{FF2B5EF4-FFF2-40B4-BE49-F238E27FC236}">
                <a16:creationId xmlns:a16="http://schemas.microsoft.com/office/drawing/2014/main" id="{D41BC091-CB59-508C-F292-CFCCA0237787}"/>
              </a:ext>
            </a:extLst>
          </p:cNvPr>
          <p:cNvSpPr txBox="1"/>
          <p:nvPr/>
        </p:nvSpPr>
        <p:spPr>
          <a:xfrm>
            <a:off x="8180992" y="548355"/>
            <a:ext cx="3656144" cy="646331"/>
          </a:xfrm>
          <a:prstGeom prst="rect">
            <a:avLst/>
          </a:prstGeom>
          <a:solidFill>
            <a:srgbClr val="FFFF00"/>
          </a:solidFill>
        </p:spPr>
        <p:txBody>
          <a:bodyPr wrap="square" rtlCol="0">
            <a:spAutoFit/>
          </a:bodyPr>
          <a:lstStyle/>
          <a:p>
            <a:r>
              <a:rPr lang="en-US" dirty="0"/>
              <a:t>Delete? Since we have gone over this multiple times?</a:t>
            </a:r>
          </a:p>
        </p:txBody>
      </p:sp>
    </p:spTree>
    <p:extLst>
      <p:ext uri="{BB962C8B-B14F-4D97-AF65-F5344CB8AC3E}">
        <p14:creationId xmlns:p14="http://schemas.microsoft.com/office/powerpoint/2010/main" val="537697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left)">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8"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par>
                                <p:cTn id="42" presetID="10" presetClass="entr" presetSubtype="0"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3" grpId="0"/>
      <p:bldP spid="2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98FB755-3B11-BC4C-69BD-3C38B1B97B5E}"/>
              </a:ext>
            </a:extLst>
          </p:cNvPr>
          <p:cNvSpPr>
            <a:spLocks noGrp="1"/>
          </p:cNvSpPr>
          <p:nvPr>
            <p:ph type="title"/>
          </p:nvPr>
        </p:nvSpPr>
        <p:spPr/>
        <p:txBody>
          <a:bodyPr>
            <a:normAutofit/>
          </a:bodyPr>
          <a:lstStyle/>
          <a:p>
            <a:r>
              <a:rPr lang="en-US" dirty="0"/>
              <a:t>2026 – 2030 Gross Capital Plan</a:t>
            </a:r>
          </a:p>
        </p:txBody>
      </p:sp>
      <p:sp>
        <p:nvSpPr>
          <p:cNvPr id="4" name="Slide Number Placeholder 3">
            <a:extLst>
              <a:ext uri="{FF2B5EF4-FFF2-40B4-BE49-F238E27FC236}">
                <a16:creationId xmlns:a16="http://schemas.microsoft.com/office/drawing/2014/main" id="{F690946B-E4A8-307C-B0B2-9AAD738C734C}"/>
              </a:ext>
            </a:extLst>
          </p:cNvPr>
          <p:cNvSpPr>
            <a:spLocks noGrp="1"/>
          </p:cNvSpPr>
          <p:nvPr>
            <p:ph type="sldNum" sz="quarter" idx="12"/>
          </p:nvPr>
        </p:nvSpPr>
        <p:spPr/>
        <p:txBody>
          <a:bodyPr vert="horz" anchor="ctr" anchorCtr="0">
            <a:normAutofit fontScale="85000" lnSpcReduction="20000"/>
          </a:bodyPr>
          <a:lstStyle/>
          <a:p>
            <a:fld id="{395BCCDF-7E0A-4357-9D12-259F8FD7FFD8}" type="slidenum">
              <a:rPr lang="en-US"/>
              <a:pPr/>
              <a:t>27</a:t>
            </a:fld>
            <a:endParaRPr lang="en-US" dirty="0"/>
          </a:p>
        </p:txBody>
      </p:sp>
      <p:graphicFrame>
        <p:nvGraphicFramePr>
          <p:cNvPr id="7" name="Chart 6">
            <a:extLst>
              <a:ext uri="{FF2B5EF4-FFF2-40B4-BE49-F238E27FC236}">
                <a16:creationId xmlns:a16="http://schemas.microsoft.com/office/drawing/2014/main" id="{87FF62E5-E922-D325-414B-5B9D232D3866}"/>
              </a:ext>
            </a:extLst>
          </p:cNvPr>
          <p:cNvGraphicFramePr>
            <a:graphicFrameLocks/>
          </p:cNvGraphicFramePr>
          <p:nvPr>
            <p:extLst>
              <p:ext uri="{D42A27DB-BD31-4B8C-83A1-F6EECF244321}">
                <p14:modId xmlns:p14="http://schemas.microsoft.com/office/powerpoint/2010/main" val="516037289"/>
              </p:ext>
            </p:extLst>
          </p:nvPr>
        </p:nvGraphicFramePr>
        <p:xfrm>
          <a:off x="711200" y="1516697"/>
          <a:ext cx="11210724" cy="4866173"/>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016CFD4F-DD10-62A5-6E28-CDC8111645E6}"/>
              </a:ext>
            </a:extLst>
          </p:cNvPr>
          <p:cNvSpPr txBox="1"/>
          <p:nvPr/>
        </p:nvSpPr>
        <p:spPr>
          <a:xfrm>
            <a:off x="3815375" y="1935272"/>
            <a:ext cx="4561249" cy="461665"/>
          </a:xfrm>
          <a:prstGeom prst="rect">
            <a:avLst/>
          </a:prstGeom>
          <a:noFill/>
        </p:spPr>
        <p:txBody>
          <a:bodyPr wrap="none" rtlCol="0">
            <a:spAutoFit/>
          </a:bodyPr>
          <a:lstStyle/>
          <a:p>
            <a:r>
              <a:rPr lang="en-US" sz="2400" b="1" dirty="0">
                <a:solidFill>
                  <a:srgbClr val="1F497D"/>
                </a:solidFill>
              </a:rPr>
              <a:t>Total 5-Year Capital Plan $139.8M</a:t>
            </a:r>
          </a:p>
        </p:txBody>
      </p:sp>
    </p:spTree>
    <p:extLst>
      <p:ext uri="{BB962C8B-B14F-4D97-AF65-F5344CB8AC3E}">
        <p14:creationId xmlns:p14="http://schemas.microsoft.com/office/powerpoint/2010/main" val="41088287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_rels/them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theme1.xml><?xml version="1.0" encoding="utf-8"?>
<a:theme xmlns:a="http://schemas.openxmlformats.org/drawingml/2006/main" name="BPUD - New">
  <a:themeElements>
    <a:clrScheme name="Custom 25">
      <a:dk1>
        <a:srgbClr val="000000"/>
      </a:dk1>
      <a:lt1>
        <a:sysClr val="window" lastClr="FFFFFF"/>
      </a:lt1>
      <a:dk2>
        <a:srgbClr val="1F497D"/>
      </a:dk2>
      <a:lt2>
        <a:srgbClr val="EEECE1"/>
      </a:lt2>
      <a:accent1>
        <a:srgbClr val="1F497D"/>
      </a:accent1>
      <a:accent2>
        <a:srgbClr val="50925B"/>
      </a:accent2>
      <a:accent3>
        <a:srgbClr val="92D050"/>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noFill/>
        <a:ln w="31750">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C00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BPUD - New Triangles 2017-09">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3.xml><?xml version="1.0" encoding="utf-8"?>
<a:theme xmlns:a="http://schemas.openxmlformats.org/drawingml/2006/main" name="1_BPUD - New Triangles 2017-09">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24569</TotalTime>
  <Words>3270</Words>
  <Application>Microsoft Office PowerPoint</Application>
  <PresentationFormat>Widescreen</PresentationFormat>
  <Paragraphs>750</Paragraphs>
  <Slides>27</Slides>
  <Notes>24</Notes>
  <HiddenSlides>16</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27</vt:i4>
      </vt:variant>
    </vt:vector>
  </HeadingPairs>
  <TitlesOfParts>
    <vt:vector size="38" baseType="lpstr">
      <vt:lpstr>Arial</vt:lpstr>
      <vt:lpstr>Calibri</vt:lpstr>
      <vt:lpstr>Candara</vt:lpstr>
      <vt:lpstr>Georgia</vt:lpstr>
      <vt:lpstr>Tahoma</vt:lpstr>
      <vt:lpstr>Tw Cen MT</vt:lpstr>
      <vt:lpstr>Wingdings</vt:lpstr>
      <vt:lpstr>Wingdings 2</vt:lpstr>
      <vt:lpstr>BPUD - New</vt:lpstr>
      <vt:lpstr>BPUD - New Triangles 2017-09</vt:lpstr>
      <vt:lpstr>1_BPUD - New Triangles 2017-09</vt:lpstr>
      <vt:lpstr>Financial Forecast Update</vt:lpstr>
      <vt:lpstr>PowerPoint Presentation</vt:lpstr>
      <vt:lpstr>Agenda</vt:lpstr>
      <vt:lpstr>PowerPoint Presentation</vt:lpstr>
      <vt:lpstr>Financial Forecast Update</vt:lpstr>
      <vt:lpstr>BP-27 Update</vt:lpstr>
      <vt:lpstr>Forecast Updates</vt:lpstr>
      <vt:lpstr>PowerPoint Presentation</vt:lpstr>
      <vt:lpstr>October 2026 Forecast Scenario  *$32M Bond Issue in Q4 of 2026</vt:lpstr>
      <vt:lpstr>Average Residential Rate Comparison Source: U.S. Energy Information Administration</vt:lpstr>
      <vt:lpstr>QUESTIONS?</vt:lpstr>
      <vt:lpstr>PowerPoint Presentation</vt:lpstr>
      <vt:lpstr>PowerPoint Presentation</vt:lpstr>
      <vt:lpstr>PowerPoint Presentation</vt:lpstr>
      <vt:lpstr>2027 Rate Increase – Commission Direction</vt:lpstr>
      <vt:lpstr>2026 Bond Issuance Draft Schedule</vt:lpstr>
      <vt:lpstr>2026 Bond Issuance Draft Schedule* *Dates subject to change</vt:lpstr>
      <vt:lpstr>Preliminary Injunction Order (Judge Simon’s Ruling)</vt:lpstr>
      <vt:lpstr>Benton PUD - Low Retail Rates</vt:lpstr>
      <vt:lpstr>2027 Rate Increase</vt:lpstr>
      <vt:lpstr>2027 Rate Increase – Process/Timeline</vt:lpstr>
      <vt:lpstr>2026 vs 2025 COSA Results Comparison to Target (Incorporating the strategic use of reserves)</vt:lpstr>
      <vt:lpstr>2027 Rate Increase – New Power Cost Driver Court-Ordered Operations Rate Adjustment (COORA) – New BPA power cost associated with hydro system operations</vt:lpstr>
      <vt:lpstr>2026 vs 2025 COSA Results Comparison to Target (Incorporating the strategic use of reserves | Includes $4.3M estimated impact from Preliminary Injunction)</vt:lpstr>
      <vt:lpstr>2027 Rate Increase – Commission Direction</vt:lpstr>
      <vt:lpstr>Estimated Preliminary Injunction Impacts</vt:lpstr>
      <vt:lpstr>2026 – 2030 Gross Capital Plan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Forecast Update</dc:title>
  <dc:creator>Keith Mercer</dc:creator>
  <cp:lastModifiedBy>Jon Meyer</cp:lastModifiedBy>
  <cp:revision>656</cp:revision>
  <cp:lastPrinted>2026-06-08T19:54:45Z</cp:lastPrinted>
  <dcterms:created xsi:type="dcterms:W3CDTF">2021-01-22T21:03:18Z</dcterms:created>
  <dcterms:modified xsi:type="dcterms:W3CDTF">2026-10-27T14:53:13Z</dcterms:modified>
</cp:coreProperties>
</file>