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8"/>
  </p:notesMasterIdLst>
  <p:sldIdLst>
    <p:sldId id="263" r:id="rId5"/>
    <p:sldId id="285" r:id="rId6"/>
    <p:sldId id="293" r:id="rId7"/>
    <p:sldId id="291" r:id="rId8"/>
    <p:sldId id="292" r:id="rId9"/>
    <p:sldId id="296" r:id="rId10"/>
    <p:sldId id="294" r:id="rId11"/>
    <p:sldId id="278" r:id="rId12"/>
    <p:sldId id="289" r:id="rId13"/>
    <p:sldId id="298" r:id="rId14"/>
    <p:sldId id="299" r:id="rId15"/>
    <p:sldId id="300" r:id="rId16"/>
    <p:sldId id="284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FA0915A9-5714-438E-B2BD-CC8927C4F35B}">
          <p14:sldIdLst>
            <p14:sldId id="263"/>
            <p14:sldId id="285"/>
            <p14:sldId id="293"/>
            <p14:sldId id="291"/>
            <p14:sldId id="292"/>
            <p14:sldId id="296"/>
            <p14:sldId id="294"/>
            <p14:sldId id="278"/>
            <p14:sldId id="289"/>
            <p14:sldId id="298"/>
            <p14:sldId id="299"/>
            <p14:sldId id="300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242"/>
    <a:srgbClr val="05AF8F"/>
    <a:srgbClr val="011F34"/>
    <a:srgbClr val="D4B237"/>
    <a:srgbClr val="000000"/>
    <a:srgbClr val="EFF0EB"/>
    <a:srgbClr val="153348"/>
    <a:srgbClr val="000B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12" autoAdjust="0"/>
    <p:restoredTop sz="77487" autoAdjust="0"/>
  </p:normalViewPr>
  <p:slideViewPr>
    <p:cSldViewPr snapToGrid="0">
      <p:cViewPr varScale="1">
        <p:scale>
          <a:sx n="86" d="100"/>
          <a:sy n="86" d="100"/>
        </p:scale>
        <p:origin x="11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224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122A035-19B4-4A09-AFAE-351F06989529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5B56BF5-373A-438D-BDFD-88733D017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362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40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65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877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677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29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706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594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537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057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714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1260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532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56BF5-373A-438D-BDFD-88733D0179B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181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 flip="none" rotWithShape="1">
          <a:gsLst>
            <a:gs pos="49000">
              <a:schemeClr val="bg2"/>
            </a:gs>
            <a:gs pos="100000">
              <a:srgbClr val="153348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 cover">
            <a:extLst>
              <a:ext uri="{FF2B5EF4-FFF2-40B4-BE49-F238E27FC236}">
                <a16:creationId xmlns:a16="http://schemas.microsoft.com/office/drawing/2014/main" id="{B4A41C9B-41A0-0295-D4F5-DA3C7643126F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49000">
                <a:schemeClr val="bg2"/>
              </a:gs>
              <a:gs pos="100000">
                <a:srgbClr val="153348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Placeholder" descr="A truck on the road&#10;&#10;AI-generated content may be incorrect.">
            <a:extLst>
              <a:ext uri="{FF2B5EF4-FFF2-40B4-BE49-F238E27FC236}">
                <a16:creationId xmlns:a16="http://schemas.microsoft.com/office/drawing/2014/main" id="{CC3A2E5B-8D1C-F07C-C8FD-65AC3DCCC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" t="38759" b="13411"/>
          <a:stretch/>
        </p:blipFill>
        <p:spPr>
          <a:xfrm>
            <a:off x="0" y="0"/>
            <a:ext cx="12192000" cy="4489041"/>
          </a:xfrm>
          <a:prstGeom prst="rect">
            <a:avLst/>
          </a:prstGeom>
        </p:spPr>
      </p:pic>
      <p:sp>
        <p:nvSpPr>
          <p:cNvPr id="17" name="divider">
            <a:extLst>
              <a:ext uri="{FF2B5EF4-FFF2-40B4-BE49-F238E27FC236}">
                <a16:creationId xmlns:a16="http://schemas.microsoft.com/office/drawing/2014/main" id="{057982F5-B298-29BB-D665-D21D6382782A}"/>
              </a:ext>
            </a:extLst>
          </p:cNvPr>
          <p:cNvSpPr/>
          <p:nvPr userDrawn="1"/>
        </p:nvSpPr>
        <p:spPr>
          <a:xfrm>
            <a:off x="0" y="4400550"/>
            <a:ext cx="12192001" cy="1828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Subtitle placeholder">
            <a:extLst>
              <a:ext uri="{FF2B5EF4-FFF2-40B4-BE49-F238E27FC236}">
                <a16:creationId xmlns:a16="http://schemas.microsoft.com/office/drawing/2014/main" id="{975235FE-6CB7-F3D3-54CA-D18009894F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6016" y="4879340"/>
            <a:ext cx="7313297" cy="1682750"/>
          </a:xfrm>
          <a:ln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subtitle</a:t>
            </a:r>
          </a:p>
          <a:p>
            <a:pPr lvl="0"/>
            <a:r>
              <a:rPr lang="en-US" dirty="0"/>
              <a:t>Subtitle 2</a:t>
            </a:r>
          </a:p>
        </p:txBody>
      </p:sp>
      <p:sp>
        <p:nvSpPr>
          <p:cNvPr id="27" name="Title background">
            <a:extLst>
              <a:ext uri="{FF2B5EF4-FFF2-40B4-BE49-F238E27FC236}">
                <a16:creationId xmlns:a16="http://schemas.microsoft.com/office/drawing/2014/main" id="{1FF99432-8E24-03BC-BE36-FE45FA10E93F}"/>
              </a:ext>
            </a:extLst>
          </p:cNvPr>
          <p:cNvSpPr/>
          <p:nvPr userDrawn="1"/>
        </p:nvSpPr>
        <p:spPr>
          <a:xfrm>
            <a:off x="2446019" y="0"/>
            <a:ext cx="7326631" cy="3257550"/>
          </a:xfrm>
          <a:custGeom>
            <a:avLst/>
            <a:gdLst>
              <a:gd name="connsiteX0" fmla="*/ 0 w 7326631"/>
              <a:gd name="connsiteY0" fmla="*/ 370121 h 3623310"/>
              <a:gd name="connsiteX1" fmla="*/ 370121 w 7326631"/>
              <a:gd name="connsiteY1" fmla="*/ 0 h 3623310"/>
              <a:gd name="connsiteX2" fmla="*/ 6956510 w 7326631"/>
              <a:gd name="connsiteY2" fmla="*/ 0 h 3623310"/>
              <a:gd name="connsiteX3" fmla="*/ 7326631 w 7326631"/>
              <a:gd name="connsiteY3" fmla="*/ 370121 h 3623310"/>
              <a:gd name="connsiteX4" fmla="*/ 7326631 w 7326631"/>
              <a:gd name="connsiteY4" fmla="*/ 3253189 h 3623310"/>
              <a:gd name="connsiteX5" fmla="*/ 6956510 w 7326631"/>
              <a:gd name="connsiteY5" fmla="*/ 3623310 h 3623310"/>
              <a:gd name="connsiteX6" fmla="*/ 370121 w 7326631"/>
              <a:gd name="connsiteY6" fmla="*/ 3623310 h 3623310"/>
              <a:gd name="connsiteX7" fmla="*/ 0 w 7326631"/>
              <a:gd name="connsiteY7" fmla="*/ 3253189 h 3623310"/>
              <a:gd name="connsiteX8" fmla="*/ 0 w 7326631"/>
              <a:gd name="connsiteY8" fmla="*/ 370121 h 3623310"/>
              <a:gd name="connsiteX0" fmla="*/ 0 w 7326631"/>
              <a:gd name="connsiteY0" fmla="*/ 370121 h 3623310"/>
              <a:gd name="connsiteX1" fmla="*/ 370121 w 7326631"/>
              <a:gd name="connsiteY1" fmla="*/ 0 h 3623310"/>
              <a:gd name="connsiteX2" fmla="*/ 7326631 w 7326631"/>
              <a:gd name="connsiteY2" fmla="*/ 370121 h 3623310"/>
              <a:gd name="connsiteX3" fmla="*/ 7326631 w 7326631"/>
              <a:gd name="connsiteY3" fmla="*/ 3253189 h 3623310"/>
              <a:gd name="connsiteX4" fmla="*/ 6956510 w 7326631"/>
              <a:gd name="connsiteY4" fmla="*/ 3623310 h 3623310"/>
              <a:gd name="connsiteX5" fmla="*/ 370121 w 7326631"/>
              <a:gd name="connsiteY5" fmla="*/ 3623310 h 3623310"/>
              <a:gd name="connsiteX6" fmla="*/ 0 w 7326631"/>
              <a:gd name="connsiteY6" fmla="*/ 3253189 h 3623310"/>
              <a:gd name="connsiteX7" fmla="*/ 0 w 7326631"/>
              <a:gd name="connsiteY7" fmla="*/ 370121 h 3623310"/>
              <a:gd name="connsiteX0" fmla="*/ 0 w 7326631"/>
              <a:gd name="connsiteY0" fmla="*/ 360384 h 3613573"/>
              <a:gd name="connsiteX1" fmla="*/ 7326631 w 7326631"/>
              <a:gd name="connsiteY1" fmla="*/ 360384 h 3613573"/>
              <a:gd name="connsiteX2" fmla="*/ 7326631 w 7326631"/>
              <a:gd name="connsiteY2" fmla="*/ 3243452 h 3613573"/>
              <a:gd name="connsiteX3" fmla="*/ 6956510 w 7326631"/>
              <a:gd name="connsiteY3" fmla="*/ 3613573 h 3613573"/>
              <a:gd name="connsiteX4" fmla="*/ 370121 w 7326631"/>
              <a:gd name="connsiteY4" fmla="*/ 3613573 h 3613573"/>
              <a:gd name="connsiteX5" fmla="*/ 0 w 7326631"/>
              <a:gd name="connsiteY5" fmla="*/ 3243452 h 3613573"/>
              <a:gd name="connsiteX6" fmla="*/ 0 w 7326631"/>
              <a:gd name="connsiteY6" fmla="*/ 360384 h 3613573"/>
              <a:gd name="connsiteX0" fmla="*/ 0 w 7326631"/>
              <a:gd name="connsiteY0" fmla="*/ 216898 h 3470087"/>
              <a:gd name="connsiteX1" fmla="*/ 7326631 w 7326631"/>
              <a:gd name="connsiteY1" fmla="*/ 216898 h 3470087"/>
              <a:gd name="connsiteX2" fmla="*/ 7326631 w 7326631"/>
              <a:gd name="connsiteY2" fmla="*/ 3099966 h 3470087"/>
              <a:gd name="connsiteX3" fmla="*/ 6956510 w 7326631"/>
              <a:gd name="connsiteY3" fmla="*/ 3470087 h 3470087"/>
              <a:gd name="connsiteX4" fmla="*/ 370121 w 7326631"/>
              <a:gd name="connsiteY4" fmla="*/ 3470087 h 3470087"/>
              <a:gd name="connsiteX5" fmla="*/ 0 w 7326631"/>
              <a:gd name="connsiteY5" fmla="*/ 3099966 h 3470087"/>
              <a:gd name="connsiteX6" fmla="*/ 0 w 7326631"/>
              <a:gd name="connsiteY6" fmla="*/ 216898 h 3470087"/>
              <a:gd name="connsiteX0" fmla="*/ 0 w 7326631"/>
              <a:gd name="connsiteY0" fmla="*/ 214986 h 3468175"/>
              <a:gd name="connsiteX1" fmla="*/ 7326631 w 7326631"/>
              <a:gd name="connsiteY1" fmla="*/ 214986 h 3468175"/>
              <a:gd name="connsiteX2" fmla="*/ 7326631 w 7326631"/>
              <a:gd name="connsiteY2" fmla="*/ 3098054 h 3468175"/>
              <a:gd name="connsiteX3" fmla="*/ 6956510 w 7326631"/>
              <a:gd name="connsiteY3" fmla="*/ 3468175 h 3468175"/>
              <a:gd name="connsiteX4" fmla="*/ 370121 w 7326631"/>
              <a:gd name="connsiteY4" fmla="*/ 3468175 h 3468175"/>
              <a:gd name="connsiteX5" fmla="*/ 0 w 7326631"/>
              <a:gd name="connsiteY5" fmla="*/ 3098054 h 3468175"/>
              <a:gd name="connsiteX6" fmla="*/ 0 w 7326631"/>
              <a:gd name="connsiteY6" fmla="*/ 214986 h 3468175"/>
              <a:gd name="connsiteX0" fmla="*/ 0 w 7326631"/>
              <a:gd name="connsiteY0" fmla="*/ 0 h 3253189"/>
              <a:gd name="connsiteX1" fmla="*/ 7326631 w 7326631"/>
              <a:gd name="connsiteY1" fmla="*/ 0 h 3253189"/>
              <a:gd name="connsiteX2" fmla="*/ 7326631 w 7326631"/>
              <a:gd name="connsiteY2" fmla="*/ 2883068 h 3253189"/>
              <a:gd name="connsiteX3" fmla="*/ 6956510 w 7326631"/>
              <a:gd name="connsiteY3" fmla="*/ 3253189 h 3253189"/>
              <a:gd name="connsiteX4" fmla="*/ 370121 w 7326631"/>
              <a:gd name="connsiteY4" fmla="*/ 3253189 h 3253189"/>
              <a:gd name="connsiteX5" fmla="*/ 0 w 7326631"/>
              <a:gd name="connsiteY5" fmla="*/ 2883068 h 3253189"/>
              <a:gd name="connsiteX6" fmla="*/ 0 w 7326631"/>
              <a:gd name="connsiteY6" fmla="*/ 0 h 3253189"/>
              <a:gd name="connsiteX0" fmla="*/ 0 w 7326631"/>
              <a:gd name="connsiteY0" fmla="*/ 0 h 3253189"/>
              <a:gd name="connsiteX1" fmla="*/ 7326631 w 7326631"/>
              <a:gd name="connsiteY1" fmla="*/ 0 h 3253189"/>
              <a:gd name="connsiteX2" fmla="*/ 7326631 w 7326631"/>
              <a:gd name="connsiteY2" fmla="*/ 2883068 h 3253189"/>
              <a:gd name="connsiteX3" fmla="*/ 6956510 w 7326631"/>
              <a:gd name="connsiteY3" fmla="*/ 3253189 h 3253189"/>
              <a:gd name="connsiteX4" fmla="*/ 370121 w 7326631"/>
              <a:gd name="connsiteY4" fmla="*/ 3253189 h 3253189"/>
              <a:gd name="connsiteX5" fmla="*/ 0 w 7326631"/>
              <a:gd name="connsiteY5" fmla="*/ 2883068 h 3253189"/>
              <a:gd name="connsiteX6" fmla="*/ 0 w 7326631"/>
              <a:gd name="connsiteY6" fmla="*/ 0 h 3253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6631" h="3253189">
                <a:moveTo>
                  <a:pt x="0" y="0"/>
                </a:moveTo>
                <a:lnTo>
                  <a:pt x="7326631" y="0"/>
                </a:lnTo>
                <a:lnTo>
                  <a:pt x="7326631" y="2883068"/>
                </a:lnTo>
                <a:cubicBezTo>
                  <a:pt x="7326631" y="3087480"/>
                  <a:pt x="7160922" y="3253189"/>
                  <a:pt x="6956510" y="3253189"/>
                </a:cubicBezTo>
                <a:lnTo>
                  <a:pt x="370121" y="3253189"/>
                </a:lnTo>
                <a:cubicBezTo>
                  <a:pt x="165709" y="3253189"/>
                  <a:pt x="0" y="3087480"/>
                  <a:pt x="0" y="2883068"/>
                </a:cubicBezTo>
                <a:lnTo>
                  <a:pt x="0" y="0"/>
                </a:lnTo>
                <a:close/>
              </a:path>
            </a:pathLst>
          </a:custGeom>
          <a:solidFill>
            <a:srgbClr val="EFF0EB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" name="Parallelogram 1" hidden="1">
            <a:extLst>
              <a:ext uri="{FF2B5EF4-FFF2-40B4-BE49-F238E27FC236}">
                <a16:creationId xmlns:a16="http://schemas.microsoft.com/office/drawing/2014/main" id="{0BCBD76D-84C0-6F22-6735-079E06821503}"/>
              </a:ext>
            </a:extLst>
          </p:cNvPr>
          <p:cNvSpPr/>
          <p:nvPr userDrawn="1"/>
        </p:nvSpPr>
        <p:spPr>
          <a:xfrm>
            <a:off x="5630090" y="4212559"/>
            <a:ext cx="964237" cy="559115"/>
          </a:xfrm>
          <a:prstGeom prst="parallelogram">
            <a:avLst>
              <a:gd name="adj" fmla="val 27171"/>
            </a:avLst>
          </a:prstGeom>
          <a:solidFill>
            <a:schemeClr val="accent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!BPUD logo">
            <a:extLst>
              <a:ext uri="{FF2B5EF4-FFF2-40B4-BE49-F238E27FC236}">
                <a16:creationId xmlns:a16="http://schemas.microsoft.com/office/drawing/2014/main" id="{3D8D839A-FC9E-5864-720D-EC290882A1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8457" y="282633"/>
            <a:ext cx="1245870" cy="562281"/>
          </a:xfrm>
          <a:prstGeom prst="rect">
            <a:avLst/>
          </a:prstGeom>
        </p:spPr>
      </p:pic>
      <p:sp>
        <p:nvSpPr>
          <p:cNvPr id="24" name="Title">
            <a:extLst>
              <a:ext uri="{FF2B5EF4-FFF2-40B4-BE49-F238E27FC236}">
                <a16:creationId xmlns:a16="http://schemas.microsoft.com/office/drawing/2014/main" id="{6EBD8ED0-0BE2-ABF8-0DEF-1D7EEBC7AA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46016" y="1016000"/>
            <a:ext cx="7313297" cy="22415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616833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DD116-C632-A1B4-0D9D-93EF71BCB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1E66C-464E-54F4-B5C3-BA5234DFE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7EC72-2727-D96A-CCF5-A87B7F3B2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80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9B3BD8A-E5FA-EF9D-496D-F22D6B55FF0B}"/>
              </a:ext>
            </a:extLst>
          </p:cNvPr>
          <p:cNvSpPr/>
          <p:nvPr userDrawn="1"/>
        </p:nvSpPr>
        <p:spPr>
          <a:xfrm>
            <a:off x="0" y="0"/>
            <a:ext cx="12192000" cy="3227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background cover">
            <a:extLst>
              <a:ext uri="{FF2B5EF4-FFF2-40B4-BE49-F238E27FC236}">
                <a16:creationId xmlns:a16="http://schemas.microsoft.com/office/drawing/2014/main" id="{95B680EE-643B-83DD-B15A-727F40F3B299}"/>
              </a:ext>
            </a:extLst>
          </p:cNvPr>
          <p:cNvSpPr/>
          <p:nvPr userDrawn="1"/>
        </p:nvSpPr>
        <p:spPr>
          <a:xfrm>
            <a:off x="0" y="3044666"/>
            <a:ext cx="12191999" cy="3813334"/>
          </a:xfrm>
          <a:prstGeom prst="rect">
            <a:avLst/>
          </a:prstGeom>
          <a:gradFill>
            <a:gsLst>
              <a:gs pos="49000">
                <a:schemeClr val="bg2"/>
              </a:gs>
              <a:gs pos="100000">
                <a:srgbClr val="153348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A176AB-003A-9C32-41C3-9E883F2B9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3044665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DA4A1-683B-9A7E-1334-04279CE79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27545"/>
            <a:ext cx="10515600" cy="3630455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8" name="divider">
            <a:extLst>
              <a:ext uri="{FF2B5EF4-FFF2-40B4-BE49-F238E27FC236}">
                <a16:creationId xmlns:a16="http://schemas.microsoft.com/office/drawing/2014/main" id="{C04CBFF3-A288-8305-360F-59635D04BE91}"/>
              </a:ext>
            </a:extLst>
          </p:cNvPr>
          <p:cNvSpPr/>
          <p:nvPr userDrawn="1"/>
        </p:nvSpPr>
        <p:spPr>
          <a:xfrm>
            <a:off x="0" y="3044666"/>
            <a:ext cx="12192001" cy="1828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992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6CA49-8CA8-7ECB-7FAD-79F71513D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1E345-3118-B162-E650-29074CDA71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29286-B70D-126D-F4FA-C2E6D1A463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1BAEE-8A2D-C1DE-DF97-D84CC0225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873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233AD-231D-0A95-A8B2-6E1787EB7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1"/>
            <a:ext cx="10515600" cy="95197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3830C-B8B1-F265-DC77-AE05B95BE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51430D-1917-2985-56C8-446B4EC6C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BB1B37-6189-D47F-37B5-A4CD1C8BEA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0012" cy="368458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4FDBB4-57DE-5656-B38B-DF718F164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044E049-9BC1-A151-7018-B0BC8AE2603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173879" y="1681163"/>
            <a:ext cx="5157787" cy="823912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3925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D43DC-9FA4-4704-1B94-D3A42FC15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CD6B14-D4F0-2A00-6E9E-265201C3B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091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 cover">
            <a:extLst>
              <a:ext uri="{FF2B5EF4-FFF2-40B4-BE49-F238E27FC236}">
                <a16:creationId xmlns:a16="http://schemas.microsoft.com/office/drawing/2014/main" id="{CF4DB70D-D3FC-FC84-84EA-C0CCBAA6C22B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gradFill>
            <a:gsLst>
              <a:gs pos="49000">
                <a:schemeClr val="bg2"/>
              </a:gs>
              <a:gs pos="100000">
                <a:srgbClr val="153348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490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3B343A-F851-08BA-92D1-7C3ABA374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F9F7241-EE44-9457-24CB-AC6B185D91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97513" y="1257300"/>
            <a:ext cx="6172200" cy="49244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B213167-1926-5940-31B9-ABEF69EC0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41536"/>
            <a:ext cx="3932237" cy="384062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6E6E5D-E310-8C66-75B1-C293CA687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75C8ED0-D766-529B-3370-BBA1FC487F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274736"/>
            <a:ext cx="3932238" cy="10668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0890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1D4EA4-8A41-86B7-C8D2-FAA3037AFE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97454" y="1257300"/>
            <a:ext cx="6172200" cy="4924860"/>
          </a:xfrm>
          <a:prstGeom prst="roundRect">
            <a:avLst>
              <a:gd name="adj" fmla="val 2820"/>
            </a:avLst>
          </a:prstGeom>
          <a:ln w="28575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2186A-A9FE-145B-1B63-A47964796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8972"/>
            <a:ext cx="3932237" cy="38231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5D5111-2D65-676D-0DD0-52D98D255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D9B6BED-DD18-A6F4-BC93-5ED72C943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FCE8807-B4CB-D8FB-2EE9-FE06C8279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274736"/>
            <a:ext cx="3932238" cy="10668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2001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2"/>
            </a:gs>
            <a:gs pos="100000">
              <a:srgbClr val="153348"/>
            </a:gs>
          </a:gsLst>
          <a:lin ang="1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A667C-51E4-3202-0F04-E28D4B869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CCEA1F-1549-CAE4-1AF5-3A4BC1CFF8B8}"/>
              </a:ext>
            </a:extLst>
          </p:cNvPr>
          <p:cNvSpPr/>
          <p:nvPr userDrawn="1"/>
        </p:nvSpPr>
        <p:spPr>
          <a:xfrm>
            <a:off x="0" y="1"/>
            <a:ext cx="12192000" cy="9372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9DBDB3-3B7E-0877-9B7D-18F43B8D7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1" cy="937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CFDDF2-94DE-9394-6ADE-37AB8C0098D3}"/>
              </a:ext>
            </a:extLst>
          </p:cNvPr>
          <p:cNvSpPr/>
          <p:nvPr userDrawn="1"/>
        </p:nvSpPr>
        <p:spPr>
          <a:xfrm>
            <a:off x="0" y="6619008"/>
            <a:ext cx="12192000" cy="2492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4B14EA1-B330-6F3B-DAB3-0CA2CEDBD20A}"/>
              </a:ext>
            </a:extLst>
          </p:cNvPr>
          <p:cNvSpPr/>
          <p:nvPr userDrawn="1"/>
        </p:nvSpPr>
        <p:spPr>
          <a:xfrm rot="5400000" flipH="1">
            <a:off x="11719816" y="6524857"/>
            <a:ext cx="284098" cy="384421"/>
          </a:xfrm>
          <a:custGeom>
            <a:avLst/>
            <a:gdLst>
              <a:gd name="connsiteX0" fmla="*/ 0 w 580514"/>
              <a:gd name="connsiteY0" fmla="*/ 82246 h 493468"/>
              <a:gd name="connsiteX1" fmla="*/ 82246 w 580514"/>
              <a:gd name="connsiteY1" fmla="*/ 0 h 493468"/>
              <a:gd name="connsiteX2" fmla="*/ 498268 w 580514"/>
              <a:gd name="connsiteY2" fmla="*/ 0 h 493468"/>
              <a:gd name="connsiteX3" fmla="*/ 580514 w 580514"/>
              <a:gd name="connsiteY3" fmla="*/ 82246 h 493468"/>
              <a:gd name="connsiteX4" fmla="*/ 580514 w 580514"/>
              <a:gd name="connsiteY4" fmla="*/ 411222 h 493468"/>
              <a:gd name="connsiteX5" fmla="*/ 498268 w 580514"/>
              <a:gd name="connsiteY5" fmla="*/ 493468 h 493468"/>
              <a:gd name="connsiteX6" fmla="*/ 82246 w 580514"/>
              <a:gd name="connsiteY6" fmla="*/ 493468 h 493468"/>
              <a:gd name="connsiteX7" fmla="*/ 0 w 580514"/>
              <a:gd name="connsiteY7" fmla="*/ 411222 h 493468"/>
              <a:gd name="connsiteX8" fmla="*/ 0 w 580514"/>
              <a:gd name="connsiteY8" fmla="*/ 82246 h 493468"/>
              <a:gd name="connsiteX0" fmla="*/ 0 w 580514"/>
              <a:gd name="connsiteY0" fmla="*/ 411222 h 493468"/>
              <a:gd name="connsiteX1" fmla="*/ 82246 w 580514"/>
              <a:gd name="connsiteY1" fmla="*/ 0 h 493468"/>
              <a:gd name="connsiteX2" fmla="*/ 498268 w 580514"/>
              <a:gd name="connsiteY2" fmla="*/ 0 h 493468"/>
              <a:gd name="connsiteX3" fmla="*/ 580514 w 580514"/>
              <a:gd name="connsiteY3" fmla="*/ 82246 h 493468"/>
              <a:gd name="connsiteX4" fmla="*/ 580514 w 580514"/>
              <a:gd name="connsiteY4" fmla="*/ 411222 h 493468"/>
              <a:gd name="connsiteX5" fmla="*/ 498268 w 580514"/>
              <a:gd name="connsiteY5" fmla="*/ 493468 h 493468"/>
              <a:gd name="connsiteX6" fmla="*/ 82246 w 580514"/>
              <a:gd name="connsiteY6" fmla="*/ 493468 h 493468"/>
              <a:gd name="connsiteX7" fmla="*/ 0 w 580514"/>
              <a:gd name="connsiteY7" fmla="*/ 411222 h 493468"/>
              <a:gd name="connsiteX0" fmla="*/ 52003 w 550271"/>
              <a:gd name="connsiteY0" fmla="*/ 493468 h 493468"/>
              <a:gd name="connsiteX1" fmla="*/ 52003 w 550271"/>
              <a:gd name="connsiteY1" fmla="*/ 0 h 493468"/>
              <a:gd name="connsiteX2" fmla="*/ 468025 w 550271"/>
              <a:gd name="connsiteY2" fmla="*/ 0 h 493468"/>
              <a:gd name="connsiteX3" fmla="*/ 550271 w 550271"/>
              <a:gd name="connsiteY3" fmla="*/ 82246 h 493468"/>
              <a:gd name="connsiteX4" fmla="*/ 550271 w 550271"/>
              <a:gd name="connsiteY4" fmla="*/ 411222 h 493468"/>
              <a:gd name="connsiteX5" fmla="*/ 468025 w 550271"/>
              <a:gd name="connsiteY5" fmla="*/ 493468 h 493468"/>
              <a:gd name="connsiteX6" fmla="*/ 52003 w 550271"/>
              <a:gd name="connsiteY6" fmla="*/ 493468 h 493468"/>
              <a:gd name="connsiteX0" fmla="*/ 30801 w 529069"/>
              <a:gd name="connsiteY0" fmla="*/ 493468 h 493468"/>
              <a:gd name="connsiteX1" fmla="*/ 30801 w 529069"/>
              <a:gd name="connsiteY1" fmla="*/ 0 h 493468"/>
              <a:gd name="connsiteX2" fmla="*/ 446823 w 529069"/>
              <a:gd name="connsiteY2" fmla="*/ 0 h 493468"/>
              <a:gd name="connsiteX3" fmla="*/ 529069 w 529069"/>
              <a:gd name="connsiteY3" fmla="*/ 82246 h 493468"/>
              <a:gd name="connsiteX4" fmla="*/ 529069 w 529069"/>
              <a:gd name="connsiteY4" fmla="*/ 411222 h 493468"/>
              <a:gd name="connsiteX5" fmla="*/ 446823 w 529069"/>
              <a:gd name="connsiteY5" fmla="*/ 493468 h 493468"/>
              <a:gd name="connsiteX6" fmla="*/ 30801 w 529069"/>
              <a:gd name="connsiteY6" fmla="*/ 493468 h 493468"/>
              <a:gd name="connsiteX0" fmla="*/ 2635 w 500903"/>
              <a:gd name="connsiteY0" fmla="*/ 493468 h 493468"/>
              <a:gd name="connsiteX1" fmla="*/ 2635 w 500903"/>
              <a:gd name="connsiteY1" fmla="*/ 0 h 493468"/>
              <a:gd name="connsiteX2" fmla="*/ 418657 w 500903"/>
              <a:gd name="connsiteY2" fmla="*/ 0 h 493468"/>
              <a:gd name="connsiteX3" fmla="*/ 500903 w 500903"/>
              <a:gd name="connsiteY3" fmla="*/ 82246 h 493468"/>
              <a:gd name="connsiteX4" fmla="*/ 500903 w 500903"/>
              <a:gd name="connsiteY4" fmla="*/ 411222 h 493468"/>
              <a:gd name="connsiteX5" fmla="*/ 418657 w 500903"/>
              <a:gd name="connsiteY5" fmla="*/ 493468 h 493468"/>
              <a:gd name="connsiteX6" fmla="*/ 2635 w 500903"/>
              <a:gd name="connsiteY6" fmla="*/ 493468 h 493468"/>
              <a:gd name="connsiteX0" fmla="*/ 2084 w 500352"/>
              <a:gd name="connsiteY0" fmla="*/ 493468 h 493468"/>
              <a:gd name="connsiteX1" fmla="*/ 2084 w 500352"/>
              <a:gd name="connsiteY1" fmla="*/ 0 h 493468"/>
              <a:gd name="connsiteX2" fmla="*/ 418106 w 500352"/>
              <a:gd name="connsiteY2" fmla="*/ 0 h 493468"/>
              <a:gd name="connsiteX3" fmla="*/ 500352 w 500352"/>
              <a:gd name="connsiteY3" fmla="*/ 82246 h 493468"/>
              <a:gd name="connsiteX4" fmla="*/ 500352 w 500352"/>
              <a:gd name="connsiteY4" fmla="*/ 411222 h 493468"/>
              <a:gd name="connsiteX5" fmla="*/ 418106 w 500352"/>
              <a:gd name="connsiteY5" fmla="*/ 493468 h 493468"/>
              <a:gd name="connsiteX6" fmla="*/ 2084 w 500352"/>
              <a:gd name="connsiteY6" fmla="*/ 493468 h 493468"/>
              <a:gd name="connsiteX0" fmla="*/ 5659 w 503927"/>
              <a:gd name="connsiteY0" fmla="*/ 493468 h 493468"/>
              <a:gd name="connsiteX1" fmla="*/ 5659 w 503927"/>
              <a:gd name="connsiteY1" fmla="*/ 0 h 493468"/>
              <a:gd name="connsiteX2" fmla="*/ 421681 w 503927"/>
              <a:gd name="connsiteY2" fmla="*/ 0 h 493468"/>
              <a:gd name="connsiteX3" fmla="*/ 503927 w 503927"/>
              <a:gd name="connsiteY3" fmla="*/ 82246 h 493468"/>
              <a:gd name="connsiteX4" fmla="*/ 503927 w 503927"/>
              <a:gd name="connsiteY4" fmla="*/ 411222 h 493468"/>
              <a:gd name="connsiteX5" fmla="*/ 421681 w 503927"/>
              <a:gd name="connsiteY5" fmla="*/ 493468 h 493468"/>
              <a:gd name="connsiteX6" fmla="*/ 5659 w 503927"/>
              <a:gd name="connsiteY6" fmla="*/ 493468 h 493468"/>
              <a:gd name="connsiteX0" fmla="*/ 3975 w 502243"/>
              <a:gd name="connsiteY0" fmla="*/ 493468 h 493468"/>
              <a:gd name="connsiteX1" fmla="*/ 3975 w 502243"/>
              <a:gd name="connsiteY1" fmla="*/ 0 h 493468"/>
              <a:gd name="connsiteX2" fmla="*/ 419997 w 502243"/>
              <a:gd name="connsiteY2" fmla="*/ 0 h 493468"/>
              <a:gd name="connsiteX3" fmla="*/ 502243 w 502243"/>
              <a:gd name="connsiteY3" fmla="*/ 82246 h 493468"/>
              <a:gd name="connsiteX4" fmla="*/ 502243 w 502243"/>
              <a:gd name="connsiteY4" fmla="*/ 411222 h 493468"/>
              <a:gd name="connsiteX5" fmla="*/ 419997 w 502243"/>
              <a:gd name="connsiteY5" fmla="*/ 493468 h 493468"/>
              <a:gd name="connsiteX6" fmla="*/ 3975 w 502243"/>
              <a:gd name="connsiteY6" fmla="*/ 493468 h 493468"/>
              <a:gd name="connsiteX0" fmla="*/ 1293 w 499561"/>
              <a:gd name="connsiteY0" fmla="*/ 493468 h 493468"/>
              <a:gd name="connsiteX1" fmla="*/ 1293 w 499561"/>
              <a:gd name="connsiteY1" fmla="*/ 0 h 493468"/>
              <a:gd name="connsiteX2" fmla="*/ 417315 w 499561"/>
              <a:gd name="connsiteY2" fmla="*/ 0 h 493468"/>
              <a:gd name="connsiteX3" fmla="*/ 499561 w 499561"/>
              <a:gd name="connsiteY3" fmla="*/ 82246 h 493468"/>
              <a:gd name="connsiteX4" fmla="*/ 499561 w 499561"/>
              <a:gd name="connsiteY4" fmla="*/ 411222 h 493468"/>
              <a:gd name="connsiteX5" fmla="*/ 417315 w 499561"/>
              <a:gd name="connsiteY5" fmla="*/ 493468 h 493468"/>
              <a:gd name="connsiteX6" fmla="*/ 1293 w 499561"/>
              <a:gd name="connsiteY6" fmla="*/ 493468 h 493468"/>
              <a:gd name="connsiteX0" fmla="*/ 2208 w 500476"/>
              <a:gd name="connsiteY0" fmla="*/ 493468 h 493468"/>
              <a:gd name="connsiteX1" fmla="*/ 2208 w 500476"/>
              <a:gd name="connsiteY1" fmla="*/ 0 h 493468"/>
              <a:gd name="connsiteX2" fmla="*/ 418230 w 500476"/>
              <a:gd name="connsiteY2" fmla="*/ 0 h 493468"/>
              <a:gd name="connsiteX3" fmla="*/ 500476 w 500476"/>
              <a:gd name="connsiteY3" fmla="*/ 82246 h 493468"/>
              <a:gd name="connsiteX4" fmla="*/ 500476 w 500476"/>
              <a:gd name="connsiteY4" fmla="*/ 411222 h 493468"/>
              <a:gd name="connsiteX5" fmla="*/ 418230 w 500476"/>
              <a:gd name="connsiteY5" fmla="*/ 493468 h 493468"/>
              <a:gd name="connsiteX6" fmla="*/ 2208 w 500476"/>
              <a:gd name="connsiteY6" fmla="*/ 493468 h 493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0476" h="493468">
                <a:moveTo>
                  <a:pt x="2208" y="493468"/>
                </a:moveTo>
                <a:cubicBezTo>
                  <a:pt x="-736" y="311636"/>
                  <a:pt x="-737" y="184851"/>
                  <a:pt x="2208" y="0"/>
                </a:cubicBezTo>
                <a:lnTo>
                  <a:pt x="418230" y="0"/>
                </a:lnTo>
                <a:cubicBezTo>
                  <a:pt x="463653" y="0"/>
                  <a:pt x="500476" y="36823"/>
                  <a:pt x="500476" y="82246"/>
                </a:cubicBezTo>
                <a:lnTo>
                  <a:pt x="500476" y="411222"/>
                </a:lnTo>
                <a:cubicBezTo>
                  <a:pt x="500476" y="456645"/>
                  <a:pt x="463653" y="493468"/>
                  <a:pt x="418230" y="493468"/>
                </a:cubicBezTo>
                <a:lnTo>
                  <a:pt x="2208" y="4934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0CC3F-B368-C807-8627-8DFC7F4CE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9654" y="6575018"/>
            <a:ext cx="384422" cy="280847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bg2"/>
                </a:solidFill>
              </a:defRPr>
            </a:lvl1pPr>
          </a:lstStyle>
          <a:p>
            <a:fld id="{14A0D438-1743-42C4-8C31-D251F13359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B70E13D7-FBAE-ABC7-64E9-4C0F5002BC4D}"/>
              </a:ext>
            </a:extLst>
          </p:cNvPr>
          <p:cNvSpPr txBox="1">
            <a:spLocks/>
          </p:cNvSpPr>
          <p:nvPr userDrawn="1"/>
        </p:nvSpPr>
        <p:spPr>
          <a:xfrm>
            <a:off x="103504" y="6625447"/>
            <a:ext cx="5303520" cy="242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0" dirty="0"/>
              <a:t>Benton PUD</a:t>
            </a:r>
          </a:p>
        </p:txBody>
      </p:sp>
      <p:grpSp>
        <p:nvGrpSpPr>
          <p:cNvPr id="11" name="!BPUD logo long" hidden="1">
            <a:extLst>
              <a:ext uri="{FF2B5EF4-FFF2-40B4-BE49-F238E27FC236}">
                <a16:creationId xmlns:a16="http://schemas.microsoft.com/office/drawing/2014/main" id="{1E526510-DE9F-AC3E-4109-F6172EA76008}"/>
              </a:ext>
            </a:extLst>
          </p:cNvPr>
          <p:cNvGrpSpPr/>
          <p:nvPr userDrawn="1"/>
        </p:nvGrpSpPr>
        <p:grpSpPr>
          <a:xfrm>
            <a:off x="1403157" y="6624714"/>
            <a:ext cx="1802024" cy="284097"/>
            <a:chOff x="1143000" y="648653"/>
            <a:chExt cx="1900515" cy="299625"/>
          </a:xfrm>
        </p:grpSpPr>
        <p:pic>
          <p:nvPicPr>
            <p:cNvPr id="10" name="!BPUD logo">
              <a:extLst>
                <a:ext uri="{FF2B5EF4-FFF2-40B4-BE49-F238E27FC236}">
                  <a16:creationId xmlns:a16="http://schemas.microsoft.com/office/drawing/2014/main" id="{6DEBC362-F011-45DA-56A0-4892F04F15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82" r="23958" b="75335"/>
            <a:stretch/>
          </p:blipFill>
          <p:spPr>
            <a:xfrm>
              <a:off x="1143000" y="651511"/>
              <a:ext cx="1205865" cy="262889"/>
            </a:xfrm>
            <a:prstGeom prst="rect">
              <a:avLst/>
            </a:prstGeom>
          </p:spPr>
        </p:pic>
        <p:pic>
          <p:nvPicPr>
            <p:cNvPr id="8" name="!BPUD logo">
              <a:extLst>
                <a:ext uri="{FF2B5EF4-FFF2-40B4-BE49-F238E27FC236}">
                  <a16:creationId xmlns:a16="http://schemas.microsoft.com/office/drawing/2014/main" id="{3C87553F-722E-1B87-04B4-A46D6813CE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802"/>
            <a:stretch/>
          </p:blipFill>
          <p:spPr>
            <a:xfrm>
              <a:off x="2160664" y="648653"/>
              <a:ext cx="882851" cy="299625"/>
            </a:xfrm>
            <a:prstGeom prst="rect">
              <a:avLst/>
            </a:prstGeom>
          </p:spPr>
        </p:pic>
      </p:grpSp>
      <p:sp>
        <p:nvSpPr>
          <p:cNvPr id="5" name="RP3 wording" hidden="1">
            <a:extLst>
              <a:ext uri="{FF2B5EF4-FFF2-40B4-BE49-F238E27FC236}">
                <a16:creationId xmlns:a16="http://schemas.microsoft.com/office/drawing/2014/main" id="{D1D4C8B5-AD62-0D81-BAB3-C3D0FB71A517}"/>
              </a:ext>
            </a:extLst>
          </p:cNvPr>
          <p:cNvSpPr txBox="1">
            <a:spLocks/>
          </p:cNvSpPr>
          <p:nvPr userDrawn="1"/>
        </p:nvSpPr>
        <p:spPr>
          <a:xfrm>
            <a:off x="1075765" y="6625447"/>
            <a:ext cx="4759061" cy="242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0" dirty="0"/>
              <a:t>, a designated Reliable Public Power Provider (RP</a:t>
            </a:r>
            <a:r>
              <a:rPr lang="en-US" sz="1600" b="0" baseline="-25000" dirty="0"/>
              <a:t>3</a:t>
            </a:r>
            <a:r>
              <a:rPr lang="en-US" sz="1600" b="0" dirty="0"/>
              <a:t>) ® </a:t>
            </a:r>
          </a:p>
        </p:txBody>
      </p:sp>
    </p:spTree>
    <p:extLst>
      <p:ext uri="{BB962C8B-B14F-4D97-AF65-F5344CB8AC3E}">
        <p14:creationId xmlns:p14="http://schemas.microsoft.com/office/powerpoint/2010/main" val="2020460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1B19CB-D520-EB6E-62E6-1A06003F925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9000">
                <a:schemeClr val="bg2"/>
              </a:gs>
              <a:gs pos="100000">
                <a:srgbClr val="153348"/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Placeholder 7" descr="A truck on the road&#10;&#10;AI-generated content may be incorrect.">
            <a:extLst>
              <a:ext uri="{FF2B5EF4-FFF2-40B4-BE49-F238E27FC236}">
                <a16:creationId xmlns:a16="http://schemas.microsoft.com/office/drawing/2014/main" id="{DAF36F75-B2FE-F68B-6064-5747774F2A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" t="38759" b="13411"/>
          <a:stretch/>
        </p:blipFill>
        <p:spPr>
          <a:xfrm>
            <a:off x="0" y="0"/>
            <a:ext cx="12192000" cy="4489041"/>
          </a:xfrm>
          <a:prstGeom prst="rect">
            <a:avLst/>
          </a:prstGeom>
        </p:spPr>
      </p:pic>
      <p:sp>
        <p:nvSpPr>
          <p:cNvPr id="3" name="Subtitle">
            <a:extLst>
              <a:ext uri="{FF2B5EF4-FFF2-40B4-BE49-F238E27FC236}">
                <a16:creationId xmlns:a16="http://schemas.microsoft.com/office/drawing/2014/main" id="{633E42DD-D428-7F16-A964-2C36F1CA1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4583430"/>
            <a:ext cx="12192001" cy="2274570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b="1" dirty="0"/>
              <a:t>IT Infrastructure</a:t>
            </a:r>
          </a:p>
          <a:p>
            <a:pPr marL="0" indent="0" algn="ctr">
              <a:buNone/>
            </a:pPr>
            <a:r>
              <a:rPr lang="en-US" b="1" dirty="0"/>
              <a:t>October 27, 2026</a:t>
            </a:r>
          </a:p>
        </p:txBody>
      </p:sp>
      <p:sp>
        <p:nvSpPr>
          <p:cNvPr id="11" name="divider">
            <a:extLst>
              <a:ext uri="{FF2B5EF4-FFF2-40B4-BE49-F238E27FC236}">
                <a16:creationId xmlns:a16="http://schemas.microsoft.com/office/drawing/2014/main" id="{80DF4DDF-02BE-28D2-0BA0-EFC474584C88}"/>
              </a:ext>
            </a:extLst>
          </p:cNvPr>
          <p:cNvSpPr/>
          <p:nvPr/>
        </p:nvSpPr>
        <p:spPr>
          <a:xfrm>
            <a:off x="0" y="4400550"/>
            <a:ext cx="12192001" cy="18288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background">
            <a:extLst>
              <a:ext uri="{FF2B5EF4-FFF2-40B4-BE49-F238E27FC236}">
                <a16:creationId xmlns:a16="http://schemas.microsoft.com/office/drawing/2014/main" id="{A87D13F0-30B9-058E-7D77-8735CA4BEAED}"/>
              </a:ext>
            </a:extLst>
          </p:cNvPr>
          <p:cNvSpPr/>
          <p:nvPr/>
        </p:nvSpPr>
        <p:spPr>
          <a:xfrm>
            <a:off x="2446019" y="0"/>
            <a:ext cx="7326631" cy="3257550"/>
          </a:xfrm>
          <a:custGeom>
            <a:avLst/>
            <a:gdLst>
              <a:gd name="connsiteX0" fmla="*/ 0 w 7326631"/>
              <a:gd name="connsiteY0" fmla="*/ 370121 h 3623310"/>
              <a:gd name="connsiteX1" fmla="*/ 370121 w 7326631"/>
              <a:gd name="connsiteY1" fmla="*/ 0 h 3623310"/>
              <a:gd name="connsiteX2" fmla="*/ 6956510 w 7326631"/>
              <a:gd name="connsiteY2" fmla="*/ 0 h 3623310"/>
              <a:gd name="connsiteX3" fmla="*/ 7326631 w 7326631"/>
              <a:gd name="connsiteY3" fmla="*/ 370121 h 3623310"/>
              <a:gd name="connsiteX4" fmla="*/ 7326631 w 7326631"/>
              <a:gd name="connsiteY4" fmla="*/ 3253189 h 3623310"/>
              <a:gd name="connsiteX5" fmla="*/ 6956510 w 7326631"/>
              <a:gd name="connsiteY5" fmla="*/ 3623310 h 3623310"/>
              <a:gd name="connsiteX6" fmla="*/ 370121 w 7326631"/>
              <a:gd name="connsiteY6" fmla="*/ 3623310 h 3623310"/>
              <a:gd name="connsiteX7" fmla="*/ 0 w 7326631"/>
              <a:gd name="connsiteY7" fmla="*/ 3253189 h 3623310"/>
              <a:gd name="connsiteX8" fmla="*/ 0 w 7326631"/>
              <a:gd name="connsiteY8" fmla="*/ 370121 h 3623310"/>
              <a:gd name="connsiteX0" fmla="*/ 0 w 7326631"/>
              <a:gd name="connsiteY0" fmla="*/ 370121 h 3623310"/>
              <a:gd name="connsiteX1" fmla="*/ 370121 w 7326631"/>
              <a:gd name="connsiteY1" fmla="*/ 0 h 3623310"/>
              <a:gd name="connsiteX2" fmla="*/ 7326631 w 7326631"/>
              <a:gd name="connsiteY2" fmla="*/ 370121 h 3623310"/>
              <a:gd name="connsiteX3" fmla="*/ 7326631 w 7326631"/>
              <a:gd name="connsiteY3" fmla="*/ 3253189 h 3623310"/>
              <a:gd name="connsiteX4" fmla="*/ 6956510 w 7326631"/>
              <a:gd name="connsiteY4" fmla="*/ 3623310 h 3623310"/>
              <a:gd name="connsiteX5" fmla="*/ 370121 w 7326631"/>
              <a:gd name="connsiteY5" fmla="*/ 3623310 h 3623310"/>
              <a:gd name="connsiteX6" fmla="*/ 0 w 7326631"/>
              <a:gd name="connsiteY6" fmla="*/ 3253189 h 3623310"/>
              <a:gd name="connsiteX7" fmla="*/ 0 w 7326631"/>
              <a:gd name="connsiteY7" fmla="*/ 370121 h 3623310"/>
              <a:gd name="connsiteX0" fmla="*/ 0 w 7326631"/>
              <a:gd name="connsiteY0" fmla="*/ 360384 h 3613573"/>
              <a:gd name="connsiteX1" fmla="*/ 7326631 w 7326631"/>
              <a:gd name="connsiteY1" fmla="*/ 360384 h 3613573"/>
              <a:gd name="connsiteX2" fmla="*/ 7326631 w 7326631"/>
              <a:gd name="connsiteY2" fmla="*/ 3243452 h 3613573"/>
              <a:gd name="connsiteX3" fmla="*/ 6956510 w 7326631"/>
              <a:gd name="connsiteY3" fmla="*/ 3613573 h 3613573"/>
              <a:gd name="connsiteX4" fmla="*/ 370121 w 7326631"/>
              <a:gd name="connsiteY4" fmla="*/ 3613573 h 3613573"/>
              <a:gd name="connsiteX5" fmla="*/ 0 w 7326631"/>
              <a:gd name="connsiteY5" fmla="*/ 3243452 h 3613573"/>
              <a:gd name="connsiteX6" fmla="*/ 0 w 7326631"/>
              <a:gd name="connsiteY6" fmla="*/ 360384 h 3613573"/>
              <a:gd name="connsiteX0" fmla="*/ 0 w 7326631"/>
              <a:gd name="connsiteY0" fmla="*/ 216898 h 3470087"/>
              <a:gd name="connsiteX1" fmla="*/ 7326631 w 7326631"/>
              <a:gd name="connsiteY1" fmla="*/ 216898 h 3470087"/>
              <a:gd name="connsiteX2" fmla="*/ 7326631 w 7326631"/>
              <a:gd name="connsiteY2" fmla="*/ 3099966 h 3470087"/>
              <a:gd name="connsiteX3" fmla="*/ 6956510 w 7326631"/>
              <a:gd name="connsiteY3" fmla="*/ 3470087 h 3470087"/>
              <a:gd name="connsiteX4" fmla="*/ 370121 w 7326631"/>
              <a:gd name="connsiteY4" fmla="*/ 3470087 h 3470087"/>
              <a:gd name="connsiteX5" fmla="*/ 0 w 7326631"/>
              <a:gd name="connsiteY5" fmla="*/ 3099966 h 3470087"/>
              <a:gd name="connsiteX6" fmla="*/ 0 w 7326631"/>
              <a:gd name="connsiteY6" fmla="*/ 216898 h 3470087"/>
              <a:gd name="connsiteX0" fmla="*/ 0 w 7326631"/>
              <a:gd name="connsiteY0" fmla="*/ 214986 h 3468175"/>
              <a:gd name="connsiteX1" fmla="*/ 7326631 w 7326631"/>
              <a:gd name="connsiteY1" fmla="*/ 214986 h 3468175"/>
              <a:gd name="connsiteX2" fmla="*/ 7326631 w 7326631"/>
              <a:gd name="connsiteY2" fmla="*/ 3098054 h 3468175"/>
              <a:gd name="connsiteX3" fmla="*/ 6956510 w 7326631"/>
              <a:gd name="connsiteY3" fmla="*/ 3468175 h 3468175"/>
              <a:gd name="connsiteX4" fmla="*/ 370121 w 7326631"/>
              <a:gd name="connsiteY4" fmla="*/ 3468175 h 3468175"/>
              <a:gd name="connsiteX5" fmla="*/ 0 w 7326631"/>
              <a:gd name="connsiteY5" fmla="*/ 3098054 h 3468175"/>
              <a:gd name="connsiteX6" fmla="*/ 0 w 7326631"/>
              <a:gd name="connsiteY6" fmla="*/ 214986 h 3468175"/>
              <a:gd name="connsiteX0" fmla="*/ 0 w 7326631"/>
              <a:gd name="connsiteY0" fmla="*/ 0 h 3253189"/>
              <a:gd name="connsiteX1" fmla="*/ 7326631 w 7326631"/>
              <a:gd name="connsiteY1" fmla="*/ 0 h 3253189"/>
              <a:gd name="connsiteX2" fmla="*/ 7326631 w 7326631"/>
              <a:gd name="connsiteY2" fmla="*/ 2883068 h 3253189"/>
              <a:gd name="connsiteX3" fmla="*/ 6956510 w 7326631"/>
              <a:gd name="connsiteY3" fmla="*/ 3253189 h 3253189"/>
              <a:gd name="connsiteX4" fmla="*/ 370121 w 7326631"/>
              <a:gd name="connsiteY4" fmla="*/ 3253189 h 3253189"/>
              <a:gd name="connsiteX5" fmla="*/ 0 w 7326631"/>
              <a:gd name="connsiteY5" fmla="*/ 2883068 h 3253189"/>
              <a:gd name="connsiteX6" fmla="*/ 0 w 7326631"/>
              <a:gd name="connsiteY6" fmla="*/ 0 h 3253189"/>
              <a:gd name="connsiteX0" fmla="*/ 0 w 7326631"/>
              <a:gd name="connsiteY0" fmla="*/ 0 h 3253189"/>
              <a:gd name="connsiteX1" fmla="*/ 7326631 w 7326631"/>
              <a:gd name="connsiteY1" fmla="*/ 0 h 3253189"/>
              <a:gd name="connsiteX2" fmla="*/ 7326631 w 7326631"/>
              <a:gd name="connsiteY2" fmla="*/ 2883068 h 3253189"/>
              <a:gd name="connsiteX3" fmla="*/ 6956510 w 7326631"/>
              <a:gd name="connsiteY3" fmla="*/ 3253189 h 3253189"/>
              <a:gd name="connsiteX4" fmla="*/ 370121 w 7326631"/>
              <a:gd name="connsiteY4" fmla="*/ 3253189 h 3253189"/>
              <a:gd name="connsiteX5" fmla="*/ 0 w 7326631"/>
              <a:gd name="connsiteY5" fmla="*/ 2883068 h 3253189"/>
              <a:gd name="connsiteX6" fmla="*/ 0 w 7326631"/>
              <a:gd name="connsiteY6" fmla="*/ 0 h 3253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6631" h="3253189">
                <a:moveTo>
                  <a:pt x="0" y="0"/>
                </a:moveTo>
                <a:lnTo>
                  <a:pt x="7326631" y="0"/>
                </a:lnTo>
                <a:lnTo>
                  <a:pt x="7326631" y="2883068"/>
                </a:lnTo>
                <a:cubicBezTo>
                  <a:pt x="7326631" y="3087480"/>
                  <a:pt x="7160922" y="3253189"/>
                  <a:pt x="6956510" y="3253189"/>
                </a:cubicBezTo>
                <a:lnTo>
                  <a:pt x="370121" y="3253189"/>
                </a:lnTo>
                <a:cubicBezTo>
                  <a:pt x="165709" y="3253189"/>
                  <a:pt x="0" y="3087480"/>
                  <a:pt x="0" y="2883068"/>
                </a:cubicBezTo>
                <a:lnTo>
                  <a:pt x="0" y="0"/>
                </a:lnTo>
                <a:close/>
              </a:path>
            </a:pathLst>
          </a:custGeom>
          <a:solidFill>
            <a:srgbClr val="EFF0EB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DF8FD9-EA69-A991-3603-38AF78071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019" y="282633"/>
            <a:ext cx="7326630" cy="297491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State Of Cyber Security</a:t>
            </a:r>
          </a:p>
        </p:txBody>
      </p:sp>
      <p:pic>
        <p:nvPicPr>
          <p:cNvPr id="2" name="!BPUD logo">
            <a:extLst>
              <a:ext uri="{FF2B5EF4-FFF2-40B4-BE49-F238E27FC236}">
                <a16:creationId xmlns:a16="http://schemas.microsoft.com/office/drawing/2014/main" id="{2C93A463-EDC3-47F0-2FE3-23D69B5297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8457" y="282633"/>
            <a:ext cx="1245870" cy="56228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B3432-8697-5235-B851-02B02D228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252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79167-ADE7-D1DE-649C-C454C63EA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B6089-D784-FEE9-F4EA-C02D824A8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2</a:t>
            </a:fld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EDD5036-CECF-1CFB-F5E3-2C2F7EBAF12C}"/>
              </a:ext>
            </a:extLst>
          </p:cNvPr>
          <p:cNvGrpSpPr/>
          <p:nvPr/>
        </p:nvGrpSpPr>
        <p:grpSpPr>
          <a:xfrm>
            <a:off x="1146874" y="1312034"/>
            <a:ext cx="7646605" cy="707886"/>
            <a:chOff x="1146874" y="1518977"/>
            <a:chExt cx="7646605" cy="70788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66D757F-7995-692A-AAA4-DC2B18DF22D9}"/>
                </a:ext>
              </a:extLst>
            </p:cNvPr>
            <p:cNvSpPr txBox="1"/>
            <p:nvPr/>
          </p:nvSpPr>
          <p:spPr>
            <a:xfrm>
              <a:off x="1627322" y="1611310"/>
              <a:ext cx="71661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+mj-lt"/>
                </a:rPr>
                <a:t>Cyber Security Trends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F442DAB-A086-FCE9-B9A6-C59C55724234}"/>
                </a:ext>
              </a:extLst>
            </p:cNvPr>
            <p:cNvSpPr txBox="1"/>
            <p:nvPr/>
          </p:nvSpPr>
          <p:spPr>
            <a:xfrm>
              <a:off x="1146874" y="1518977"/>
              <a:ext cx="511445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4000" b="1" dirty="0">
                  <a:solidFill>
                    <a:schemeClr val="accent2"/>
                  </a:solidFill>
                  <a:latin typeface="+mj-lt"/>
                </a:rPr>
                <a:t>1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0829397-9424-EECF-A579-88B855106579}"/>
              </a:ext>
            </a:extLst>
          </p:cNvPr>
          <p:cNvGrpSpPr/>
          <p:nvPr/>
        </p:nvGrpSpPr>
        <p:grpSpPr>
          <a:xfrm>
            <a:off x="1146873" y="2216494"/>
            <a:ext cx="7646605" cy="707886"/>
            <a:chOff x="1146874" y="1518977"/>
            <a:chExt cx="7646605" cy="70788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0432E04-C088-AF11-9978-3FC87FFA5147}"/>
                </a:ext>
              </a:extLst>
            </p:cNvPr>
            <p:cNvSpPr txBox="1"/>
            <p:nvPr/>
          </p:nvSpPr>
          <p:spPr>
            <a:xfrm>
              <a:off x="1627322" y="1611310"/>
              <a:ext cx="71661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+mj-lt"/>
                </a:rPr>
                <a:t>Recent Events 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449C377-82C7-26C2-F076-E66E413F9179}"/>
                </a:ext>
              </a:extLst>
            </p:cNvPr>
            <p:cNvSpPr txBox="1"/>
            <p:nvPr/>
          </p:nvSpPr>
          <p:spPr>
            <a:xfrm>
              <a:off x="1146874" y="1518977"/>
              <a:ext cx="511445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4000" b="1" dirty="0">
                  <a:solidFill>
                    <a:schemeClr val="accent2"/>
                  </a:solidFill>
                  <a:latin typeface="+mj-lt"/>
                </a:rPr>
                <a:t>2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01FCF7D-B338-0DAC-83BD-D4F7C01FCB4D}"/>
              </a:ext>
            </a:extLst>
          </p:cNvPr>
          <p:cNvGrpSpPr/>
          <p:nvPr/>
        </p:nvGrpSpPr>
        <p:grpSpPr>
          <a:xfrm>
            <a:off x="1146874" y="3074202"/>
            <a:ext cx="7646605" cy="707886"/>
            <a:chOff x="1146874" y="1518977"/>
            <a:chExt cx="7646605" cy="70788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AD20012-04F8-640D-1434-AF1840A4CC8B}"/>
                </a:ext>
              </a:extLst>
            </p:cNvPr>
            <p:cNvSpPr txBox="1"/>
            <p:nvPr/>
          </p:nvSpPr>
          <p:spPr>
            <a:xfrm>
              <a:off x="1627322" y="1611310"/>
              <a:ext cx="71661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+mj-lt"/>
                </a:rPr>
                <a:t>BPUD Policies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48646C9-FD76-1CC6-1327-78B13E24FFE4}"/>
                </a:ext>
              </a:extLst>
            </p:cNvPr>
            <p:cNvSpPr txBox="1"/>
            <p:nvPr/>
          </p:nvSpPr>
          <p:spPr>
            <a:xfrm>
              <a:off x="1146874" y="1518977"/>
              <a:ext cx="511445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4000" b="1" dirty="0">
                  <a:solidFill>
                    <a:schemeClr val="accent2"/>
                  </a:solidFill>
                  <a:latin typeface="+mj-lt"/>
                </a:rPr>
                <a:t>3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C421AA4-3A5C-8B57-C75B-C6744CC59D33}"/>
              </a:ext>
            </a:extLst>
          </p:cNvPr>
          <p:cNvGrpSpPr/>
          <p:nvPr/>
        </p:nvGrpSpPr>
        <p:grpSpPr>
          <a:xfrm>
            <a:off x="1146874" y="3880375"/>
            <a:ext cx="7646604" cy="707886"/>
            <a:chOff x="1146874" y="1518977"/>
            <a:chExt cx="7646604" cy="70788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12405B2-9A25-A889-C77D-E435092B2FA9}"/>
                </a:ext>
              </a:extLst>
            </p:cNvPr>
            <p:cNvSpPr txBox="1"/>
            <p:nvPr/>
          </p:nvSpPr>
          <p:spPr>
            <a:xfrm>
              <a:off x="1627321" y="1635821"/>
              <a:ext cx="71661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+mj-lt"/>
                </a:rPr>
                <a:t>Internal Statistics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72041A93-9C99-EFAD-F3F5-C3218178E049}"/>
                </a:ext>
              </a:extLst>
            </p:cNvPr>
            <p:cNvSpPr txBox="1"/>
            <p:nvPr/>
          </p:nvSpPr>
          <p:spPr>
            <a:xfrm>
              <a:off x="1146874" y="1518977"/>
              <a:ext cx="511445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4000" b="1" dirty="0">
                  <a:solidFill>
                    <a:schemeClr val="accent2"/>
                  </a:solidFill>
                  <a:latin typeface="+mj-lt"/>
                </a:rPr>
                <a:t>4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D216597-4B88-D48A-296B-4BF7FB507AD3}"/>
              </a:ext>
            </a:extLst>
          </p:cNvPr>
          <p:cNvGrpSpPr/>
          <p:nvPr/>
        </p:nvGrpSpPr>
        <p:grpSpPr>
          <a:xfrm>
            <a:off x="1146874" y="4711059"/>
            <a:ext cx="7646605" cy="707886"/>
            <a:chOff x="1146874" y="1518977"/>
            <a:chExt cx="7646605" cy="70788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9315E60-3BFA-B8B2-A308-6C31EED36416}"/>
                </a:ext>
              </a:extLst>
            </p:cNvPr>
            <p:cNvSpPr txBox="1"/>
            <p:nvPr/>
          </p:nvSpPr>
          <p:spPr>
            <a:xfrm>
              <a:off x="1627322" y="1611310"/>
              <a:ext cx="71661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+mj-lt"/>
                </a:rPr>
                <a:t>2027 and Beyond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7B72047-EFAD-CC35-E186-9899F2B37042}"/>
                </a:ext>
              </a:extLst>
            </p:cNvPr>
            <p:cNvSpPr txBox="1"/>
            <p:nvPr/>
          </p:nvSpPr>
          <p:spPr>
            <a:xfrm>
              <a:off x="1146874" y="1518977"/>
              <a:ext cx="511445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4000" b="1" dirty="0">
                  <a:solidFill>
                    <a:schemeClr val="accent2"/>
                  </a:solidFill>
                  <a:latin typeface="+mj-lt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3198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D91EC06-572C-F619-2D8D-78F74BA1C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Cyber Threat Landscape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F6D61C9-60C0-C46B-3CD1-74E87DE41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4479" y="1535129"/>
            <a:ext cx="8803038" cy="1019993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500" dirty="0"/>
              <a:t>Verizon 2026 Data Breach Investigations Report</a:t>
            </a:r>
          </a:p>
          <a:p>
            <a:pPr marL="0" indent="0" algn="ctr">
              <a:buNone/>
            </a:pPr>
            <a:r>
              <a:rPr lang="en-US" dirty="0"/>
              <a:t>Utilities Sector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8EA312-9DAE-3071-4234-2DB0E00A0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3</a:t>
            </a:fld>
            <a:endParaRPr lang="en-US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FEE99527-9187-1B80-7F1C-B6B847FAB215}"/>
              </a:ext>
            </a:extLst>
          </p:cNvPr>
          <p:cNvSpPr txBox="1">
            <a:spLocks/>
          </p:cNvSpPr>
          <p:nvPr/>
        </p:nvSpPr>
        <p:spPr>
          <a:xfrm>
            <a:off x="1694479" y="2840495"/>
            <a:ext cx="8803038" cy="1963979"/>
          </a:xfrm>
          <a:prstGeom prst="rect">
            <a:avLst/>
          </a:prstGeom>
        </p:spPr>
        <p:txBody>
          <a:bodyPr vert="horz" lIns="91440" tIns="45720" rIns="91440" bIns="45720" numCol="3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/>
              <a:t>597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Confirmed data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breaches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/>
              <a:t>97%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Breaches involving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external threat actors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/>
              <a:t>71%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100" dirty="0"/>
              <a:t>Breaches involving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100" dirty="0"/>
              <a:t>espionage motives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36BF80D4-1F50-D0AC-4E93-AD4392AA53EE}"/>
              </a:ext>
            </a:extLst>
          </p:cNvPr>
          <p:cNvSpPr txBox="1">
            <a:spLocks/>
          </p:cNvSpPr>
          <p:nvPr/>
        </p:nvSpPr>
        <p:spPr>
          <a:xfrm>
            <a:off x="2230301" y="4804474"/>
            <a:ext cx="7731393" cy="1363528"/>
          </a:xfrm>
          <a:prstGeom prst="rect">
            <a:avLst/>
          </a:prstGeom>
        </p:spPr>
        <p:txBody>
          <a:bodyPr vert="horz" lIns="91440" tIns="45720" rIns="91440" bIns="45720" numCol="2" spcCol="91440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Top patterns:</a:t>
            </a:r>
          </a:p>
          <a:p>
            <a:pPr marL="0" indent="0">
              <a:buNone/>
            </a:pPr>
            <a:r>
              <a:rPr lang="en-US" sz="2000" dirty="0"/>
              <a:t>System Intrusion, Basic Web Application Attacks and Social Engineering represent 94% of breaches</a:t>
            </a:r>
          </a:p>
          <a:p>
            <a:pPr marL="0" indent="0">
              <a:buNone/>
            </a:pPr>
            <a:r>
              <a:rPr lang="en-US" sz="2000" dirty="0"/>
              <a:t>Data compromised: </a:t>
            </a:r>
          </a:p>
          <a:p>
            <a:pPr marL="0" indent="0">
              <a:buNone/>
            </a:pPr>
            <a:r>
              <a:rPr lang="en-US" sz="2000" dirty="0"/>
              <a:t>Internal (85%), Secrets (68%),Other (21%) (breaches)</a:t>
            </a:r>
            <a:endParaRPr lang="en-US" dirty="0"/>
          </a:p>
          <a:p>
            <a:pPr marL="0" indent="0">
              <a:buNone/>
            </a:pPr>
            <a:r>
              <a:rPr lang="en-US" sz="900" dirty="0"/>
              <a:t>Source: Verizon's 2026 Data Breach Investigations Report </a:t>
            </a:r>
          </a:p>
        </p:txBody>
      </p:sp>
    </p:spTree>
    <p:extLst>
      <p:ext uri="{BB962C8B-B14F-4D97-AF65-F5344CB8AC3E}">
        <p14:creationId xmlns:p14="http://schemas.microsoft.com/office/powerpoint/2010/main" val="3126433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81F2F-3AB8-F7D6-AD0D-658A09FD4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6835122-B1EB-20CB-B350-C37424FD412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8" b="3538"/>
          <a:stretch/>
        </p:blipFill>
        <p:spPr>
          <a:prstGeom prst="roundRect">
            <a:avLst>
              <a:gd name="adj" fmla="val 3450"/>
            </a:avLst>
          </a:prstGeom>
          <a:ln w="28575">
            <a:solidFill>
              <a:schemeClr val="accent2"/>
            </a:solidFill>
          </a:ln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7BE044D-E8A1-71A1-7106-A7E582163C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111672"/>
            <a:ext cx="3932237" cy="4070488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Vulnerability exploitation </a:t>
            </a:r>
            <a:r>
              <a:rPr lang="en-US" sz="2000" dirty="0"/>
              <a:t>has risen to 31%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Credential abuse </a:t>
            </a:r>
            <a:r>
              <a:rPr lang="en-US" sz="2000" dirty="0"/>
              <a:t>has declined to 13%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Phishing accounts </a:t>
            </a:r>
            <a:r>
              <a:rPr lang="en-US" sz="2000" dirty="0"/>
              <a:t>for 16%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Pretexting accounts </a:t>
            </a:r>
            <a:r>
              <a:rPr lang="en-US" sz="2000" dirty="0"/>
              <a:t>for 6%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1700" dirty="0"/>
              <a:t>Percentages reflect known initial access vectors in Verizon's non-Error, non-Misuse breach dataset.</a:t>
            </a:r>
          </a:p>
          <a:p>
            <a:r>
              <a:rPr lang="en-US" sz="1200" dirty="0"/>
              <a:t>Source: Verizon 2026 Data Breach Investigations Report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33109-7091-796D-394C-E6BF096B6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9BEB06B-40FD-CE7F-C13F-78DFF483D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Cyber Attack Methods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AAF2C80-CFE6-E215-B071-721EB735E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274736"/>
            <a:ext cx="3932238" cy="58559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Initial Access Vectors</a:t>
            </a:r>
          </a:p>
        </p:txBody>
      </p:sp>
    </p:spTree>
    <p:extLst>
      <p:ext uri="{BB962C8B-B14F-4D97-AF65-F5344CB8AC3E}">
        <p14:creationId xmlns:p14="http://schemas.microsoft.com/office/powerpoint/2010/main" val="88335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7A0FBD-E22E-1D2A-9848-4E439E5F7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1"/>
            <a:ext cx="10515600" cy="951979"/>
          </a:xfrm>
        </p:spPr>
        <p:txBody>
          <a:bodyPr anchor="ctr">
            <a:normAutofit/>
          </a:bodyPr>
          <a:lstStyle/>
          <a:p>
            <a:r>
              <a:rPr lang="en-US" dirty="0"/>
              <a:t>Vulnerabilities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CAA0BD5-4D69-BE63-B9D2-F1EAF11BC0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1378" y="1681163"/>
            <a:ext cx="4739380" cy="823912"/>
          </a:xfrm>
        </p:spPr>
        <p:txBody>
          <a:bodyPr anchor="ctr">
            <a:normAutofit/>
          </a:bodyPr>
          <a:lstStyle/>
          <a:p>
            <a:r>
              <a:rPr lang="en-US" dirty="0"/>
              <a:t>Common Vulnerabilities and Exposures (CVE)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777B6-81DC-2F19-6DF5-84E7DA896D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91381" y="2615878"/>
            <a:ext cx="4739377" cy="3579342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600" dirty="0"/>
              <a:t>A CVE is a unique identifier assigned to a publicly disclosed cybersecurity vulnerability.</a:t>
            </a:r>
          </a:p>
          <a:p>
            <a:pPr marL="0" indent="0">
              <a:lnSpc>
                <a:spcPct val="90000"/>
              </a:lnSpc>
              <a:buNone/>
            </a:pPr>
            <a:br>
              <a:rPr lang="en-US" sz="2600" dirty="0"/>
            </a:br>
            <a:r>
              <a:rPr lang="en-US" sz="2600" dirty="0"/>
              <a:t>Increase per year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2024: +39%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2025: +21%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2026: +62%*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/>
              <a:t>*</a:t>
            </a:r>
            <a:r>
              <a:rPr lang="en-US" sz="1600" dirty="0"/>
              <a:t>2026 year-to-date through October 13, compared with full-year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CA2E2-A942-B1ED-BE20-8C4756E0C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4A0D438-1743-42C4-8C31-D251F13359CC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pic>
        <p:nvPicPr>
          <p:cNvPr id="31" name="Content Placeholder 30">
            <a:extLst>
              <a:ext uri="{FF2B5EF4-FFF2-40B4-BE49-F238E27FC236}">
                <a16:creationId xmlns:a16="http://schemas.microsoft.com/office/drawing/2014/main" id="{319A83B8-8484-FDB4-5BCE-7CD2F5407F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1242" y="1681163"/>
            <a:ext cx="5312969" cy="432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506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7A4EE936-5B32-36ED-C355-89E7342149B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" b="1701"/>
          <a:stretch/>
        </p:blipFill>
        <p:spPr>
          <a:xfrm>
            <a:off x="7737416" y="2736750"/>
            <a:ext cx="3932238" cy="2171700"/>
          </a:xfrm>
          <a:prstGeom prst="roundRect">
            <a:avLst>
              <a:gd name="adj" fmla="val 2820"/>
            </a:avLst>
          </a:prstGeom>
          <a:ln w="28575">
            <a:solidFill>
              <a:srgbClr val="D4B237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455D8-4FCC-AB14-5F1C-FAEE4F9EE9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463040"/>
            <a:ext cx="6402260" cy="471912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700" dirty="0"/>
              <a:t>Iranian-Affiliated Cyber Actors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sz="2600" dirty="0"/>
              <a:t>Targeted internet-connected industrial control systems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Affecting multiple U.S. critical infrastructure sectors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Manipulated PLC programming and information displayed through SCADA and human-machine interface systems.</a:t>
            </a:r>
          </a:p>
          <a:p>
            <a:pPr lvl="0">
              <a:lnSpc>
                <a:spcPct val="120000"/>
              </a:lnSpc>
            </a:pPr>
            <a:r>
              <a:rPr lang="en-US" sz="2600" b="1" dirty="0"/>
              <a:t>Operational disruptions and financial losses.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300" dirty="0"/>
              <a:t>Source: CISA Joint Cybersecurity Advisory AA26-097A, updated July 22, 2026.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65B813-4AC6-9DCD-2FFA-BEA305CC3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13A3B2-7064-5340-40FB-C2445A748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U.S. Critical Infrastructure Attacks</a:t>
            </a:r>
          </a:p>
        </p:txBody>
      </p:sp>
    </p:spTree>
    <p:extLst>
      <p:ext uri="{BB962C8B-B14F-4D97-AF65-F5344CB8AC3E}">
        <p14:creationId xmlns:p14="http://schemas.microsoft.com/office/powerpoint/2010/main" val="1045342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5999EEC-14F7-D2E2-3AE1-A987FD6DB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1" cy="937260"/>
          </a:xfrm>
        </p:spPr>
        <p:txBody>
          <a:bodyPr anchor="ctr">
            <a:normAutofit/>
          </a:bodyPr>
          <a:lstStyle/>
          <a:p>
            <a:r>
              <a:rPr lang="en-US" dirty="0"/>
              <a:t>CenterPoint Data Breach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ECB7B86-666F-0A7F-DDFD-00699A0B2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2739" y="1662521"/>
            <a:ext cx="7319126" cy="4811431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4800" b="1" dirty="0"/>
              <a:t>CenterPoint Energy</a:t>
            </a:r>
          </a:p>
          <a:p>
            <a:pPr marL="0" indent="0" algn="ctr">
              <a:buNone/>
            </a:pPr>
            <a:r>
              <a:rPr lang="en-US" sz="5500" dirty="0"/>
              <a:t>Electric and natural gas utility, 7 million customers. </a:t>
            </a:r>
          </a:p>
          <a:p>
            <a:pPr marL="0" indent="0">
              <a:buNone/>
            </a:pPr>
            <a:endParaRPr lang="en-US" sz="4900" b="1" dirty="0"/>
          </a:p>
          <a:p>
            <a:pPr>
              <a:lnSpc>
                <a:spcPct val="120000"/>
              </a:lnSpc>
            </a:pPr>
            <a:r>
              <a:rPr lang="en-US" sz="7400" b="1" dirty="0"/>
              <a:t>1.61 million </a:t>
            </a:r>
            <a:r>
              <a:rPr lang="en-US" sz="7400" dirty="0"/>
              <a:t>affected individuals</a:t>
            </a:r>
          </a:p>
          <a:p>
            <a:pPr lvl="0">
              <a:lnSpc>
                <a:spcPct val="120000"/>
              </a:lnSpc>
            </a:pPr>
            <a:r>
              <a:rPr lang="en-US" sz="7400" dirty="0"/>
              <a:t>PII included </a:t>
            </a:r>
            <a:r>
              <a:rPr lang="en-US" sz="7400" b="1" dirty="0"/>
              <a:t>names</a:t>
            </a:r>
            <a:r>
              <a:rPr lang="en-US" sz="7400" dirty="0"/>
              <a:t>, </a:t>
            </a:r>
            <a:r>
              <a:rPr lang="en-US" sz="7400" b="1" dirty="0"/>
              <a:t>addresses</a:t>
            </a:r>
            <a:r>
              <a:rPr lang="en-US" sz="7400" dirty="0"/>
              <a:t>, </a:t>
            </a:r>
            <a:r>
              <a:rPr lang="en-US" sz="7400" b="1" dirty="0"/>
              <a:t>SSN</a:t>
            </a:r>
            <a:r>
              <a:rPr lang="en-US" sz="7400" dirty="0"/>
              <a:t>, and </a:t>
            </a:r>
            <a:r>
              <a:rPr lang="en-US" sz="7400" b="1" dirty="0"/>
              <a:t>driver's license </a:t>
            </a:r>
            <a:r>
              <a:rPr lang="en-US" sz="7400" dirty="0"/>
              <a:t>numbers.</a:t>
            </a:r>
          </a:p>
          <a:p>
            <a:pPr lvl="0">
              <a:lnSpc>
                <a:spcPct val="120000"/>
              </a:lnSpc>
            </a:pPr>
            <a:r>
              <a:rPr lang="en-US" sz="7400" dirty="0"/>
              <a:t>Service delivery remained operational and undisrupted.</a:t>
            </a:r>
          </a:p>
          <a:p>
            <a:pPr>
              <a:lnSpc>
                <a:spcPct val="120000"/>
              </a:lnSpc>
            </a:pPr>
            <a:r>
              <a:rPr lang="en-US" sz="7400" dirty="0"/>
              <a:t>The threat actor claimed to have accessed customer information through an unsecured application programming interface (API). </a:t>
            </a:r>
            <a:endParaRPr lang="en-US" sz="7400" i="1" dirty="0"/>
          </a:p>
          <a:p>
            <a:pPr marL="0" indent="0">
              <a:buNone/>
            </a:pPr>
            <a:r>
              <a:rPr lang="en-US" sz="3400" i="1" dirty="0"/>
              <a:t>Sources: CenterPoint Energy 2025 Form 10-K; September 14, 2026 Form 8-K; Texas Attorney General breach notification, October 13, 2026.</a:t>
            </a:r>
            <a:endParaRPr lang="en-US" sz="3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E74E23-9F5F-4A30-940E-84D8768CE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54" y="6575018"/>
            <a:ext cx="384422" cy="28084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4A0D438-1743-42C4-8C31-D251F13359CC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C06F7A9E-82B0-D77C-7EC9-FACF50498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838200" y="2422168"/>
            <a:ext cx="3018137" cy="2013664"/>
          </a:xfrm>
          <a:prstGeom prst="roundRect">
            <a:avLst>
              <a:gd name="adj" fmla="val 2820"/>
            </a:avLst>
          </a:prstGeom>
          <a:ln w="28575">
            <a:solidFill>
              <a:srgbClr val="D4B237"/>
            </a:solidFill>
          </a:ln>
        </p:spPr>
      </p:pic>
    </p:spTree>
    <p:extLst>
      <p:ext uri="{BB962C8B-B14F-4D97-AF65-F5344CB8AC3E}">
        <p14:creationId xmlns:p14="http://schemas.microsoft.com/office/powerpoint/2010/main" val="1555843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building with a flag pole and a road&#10;&#10;AI-generated content may be incorrect.">
            <a:extLst>
              <a:ext uri="{FF2B5EF4-FFF2-40B4-BE49-F238E27FC236}">
                <a16:creationId xmlns:a16="http://schemas.microsoft.com/office/drawing/2014/main" id="{7981B630-B5E3-ACC4-7D61-0038483341D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r="8288"/>
          <a:stretch>
            <a:fillRect/>
          </a:stretch>
        </p:blipFill>
        <p:spPr>
          <a:xfrm>
            <a:off x="838200" y="1257300"/>
            <a:ext cx="6172200" cy="4924860"/>
          </a:xfrm>
          <a:prstGeom prst="roundRect">
            <a:avLst>
              <a:gd name="adj" fmla="val 3450"/>
            </a:avLst>
          </a:prstGeom>
          <a:ln w="28575">
            <a:solidFill>
              <a:schemeClr val="accent2"/>
            </a:solidFill>
          </a:ln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38CFA4-C41F-A9AD-53DE-16B71A107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37416" y="2341536"/>
            <a:ext cx="3932237" cy="384062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Defines how vulnerabilities are identified, assessed, prioritized, and remediated.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Establishes risk-based remediation timelines based on severity and business impact.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Requires documented exceptions and formal risk acceptance when remediation is not feasible.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724C9-F4CC-EFD9-7227-4C1601E0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5070051-941D-8949-C7CC-CDC2939AC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831453" cy="937260"/>
          </a:xfrm>
        </p:spPr>
        <p:txBody>
          <a:bodyPr>
            <a:normAutofit/>
          </a:bodyPr>
          <a:lstStyle/>
          <a:p>
            <a:r>
              <a:rPr lang="en-US" dirty="0"/>
              <a:t>Policy 25J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A4C2DC57-EF1B-3E90-1104-CC146E1B2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37416" y="1274736"/>
            <a:ext cx="3932238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Vulnerability and Risk Management</a:t>
            </a:r>
          </a:p>
        </p:txBody>
      </p:sp>
    </p:spTree>
    <p:extLst>
      <p:ext uri="{BB962C8B-B14F-4D97-AF65-F5344CB8AC3E}">
        <p14:creationId xmlns:p14="http://schemas.microsoft.com/office/powerpoint/2010/main" val="1465475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849BD-F833-ECB2-C55B-1E20AD8AB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building with a flag pole and a road&#10;&#10;AI-generated content may be incorrect.">
            <a:extLst>
              <a:ext uri="{FF2B5EF4-FFF2-40B4-BE49-F238E27FC236}">
                <a16:creationId xmlns:a16="http://schemas.microsoft.com/office/drawing/2014/main" id="{F0BDD7F2-1C1B-3071-8FF0-C93271B2038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r="8288"/>
          <a:stretch>
            <a:fillRect/>
          </a:stretch>
        </p:blipFill>
        <p:spPr>
          <a:prstGeom prst="roundRect">
            <a:avLst>
              <a:gd name="adj" fmla="val 3450"/>
            </a:avLst>
          </a:prstGeom>
          <a:ln w="28575">
            <a:solidFill>
              <a:schemeClr val="accent2"/>
            </a:solidFill>
          </a:ln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DBB70B-666F-5408-D99E-EA7E2AB9DE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003898"/>
            <a:ext cx="3932237" cy="417826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Finalized October 1st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Establishes a District approved general purpose AI environment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Defines acceptable and prohibited use.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Covers other topics such as Intellectual Property, Data Privacy and Security, Records Management, Roles and Responsibilities, Exception Requests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8A29D-EBD8-E0C5-4B0B-F9DD46577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9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8489237-AD79-4C63-F30A-93A6211A7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Policy 25L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80622EA-59A0-A7AE-5D50-3807D783D3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274736"/>
            <a:ext cx="3932238" cy="7291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Artificial Intelligence </a:t>
            </a:r>
          </a:p>
        </p:txBody>
      </p:sp>
    </p:spTree>
    <p:extLst>
      <p:ext uri="{BB962C8B-B14F-4D97-AF65-F5344CB8AC3E}">
        <p14:creationId xmlns:p14="http://schemas.microsoft.com/office/powerpoint/2010/main" val="1231212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913B285-BE5C-46AE-26AB-2B0B3A55C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Protection and Detection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0892FE1-1B4E-4DEF-5DF7-AF5B92EBC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5212" y="2617667"/>
            <a:ext cx="9561576" cy="1460503"/>
          </a:xfrm>
        </p:spPr>
        <p:txBody>
          <a:bodyPr numCol="2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4600" b="1" dirty="0"/>
              <a:t>5,281</a:t>
            </a:r>
            <a:r>
              <a:rPr lang="en-US" b="1" dirty="0"/>
              <a:t> </a:t>
            </a:r>
          </a:p>
          <a:p>
            <a:pPr marL="0" indent="0" algn="ctr">
              <a:buNone/>
            </a:pPr>
            <a:r>
              <a:rPr lang="en-US" sz="2600" b="1" dirty="0"/>
              <a:t>Malicious emails blocked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sz="4600" b="1" dirty="0"/>
              <a:t>9</a:t>
            </a:r>
          </a:p>
          <a:p>
            <a:pPr marL="0" indent="0" algn="ctr">
              <a:buNone/>
            </a:pPr>
            <a:r>
              <a:rPr lang="en-US" sz="2600" b="1" dirty="0"/>
              <a:t>Anti-Virus blocks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D8EADB-3AB3-F110-342A-CD5EC1549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10</a:t>
            </a:fld>
            <a:endParaRPr lang="en-US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26ECAD9-E2DF-4870-DAB0-79B32C9B29C4}"/>
              </a:ext>
            </a:extLst>
          </p:cNvPr>
          <p:cNvSpPr txBox="1">
            <a:spLocks/>
          </p:cNvSpPr>
          <p:nvPr/>
        </p:nvSpPr>
        <p:spPr>
          <a:xfrm>
            <a:off x="838200" y="1210312"/>
            <a:ext cx="10515600" cy="8128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 dirty="0"/>
              <a:t>Last 90 Days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43702D0B-7C9A-3887-1374-29B64F294C09}"/>
              </a:ext>
            </a:extLst>
          </p:cNvPr>
          <p:cNvSpPr txBox="1">
            <a:spLocks/>
          </p:cNvSpPr>
          <p:nvPr/>
        </p:nvSpPr>
        <p:spPr>
          <a:xfrm>
            <a:off x="1315212" y="4191855"/>
            <a:ext cx="9561576" cy="1358903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900" b="1" dirty="0"/>
              <a:t>1,145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dirty="0"/>
              <a:t>Malicious emails removed</a:t>
            </a:r>
            <a:endParaRPr lang="en-US" sz="24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900" b="1" dirty="0"/>
              <a:t>635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dirty="0"/>
              <a:t>Security Alerts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7091F1DA-4E5E-EA7B-F4B9-9556A659C5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04288" y="2503982"/>
            <a:ext cx="636118" cy="636118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25405BE1-75FC-7BA2-99AB-4154542098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04288" y="4235188"/>
            <a:ext cx="636119" cy="636119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E4203B01-7291-B1A2-2656-E5FF6F17DE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83730" y="2503982"/>
            <a:ext cx="636118" cy="636118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6E74420B-875C-3572-590C-65BCA026F1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7698" y="4235188"/>
            <a:ext cx="636118" cy="63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247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B598DFC-C8EC-809C-C16E-BD4E4FFA3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Cybersecurity Defense Measures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00FF037-86E0-8F22-0210-9C02D21D4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295400"/>
            <a:ext cx="6294120" cy="4881563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600" b="1" dirty="0"/>
              <a:t>Layered Security Approach</a:t>
            </a:r>
          </a:p>
          <a:p>
            <a:pPr marL="0" indent="0" algn="ctr">
              <a:buNone/>
            </a:pPr>
            <a:endParaRPr lang="en-US" sz="1600" b="1" dirty="0"/>
          </a:p>
          <a:p>
            <a:r>
              <a:rPr lang="en-US" dirty="0"/>
              <a:t>Vulnerability and Patch Management</a:t>
            </a:r>
          </a:p>
          <a:p>
            <a:r>
              <a:rPr lang="en-US" dirty="0"/>
              <a:t>Identity and Access Security</a:t>
            </a:r>
          </a:p>
          <a:p>
            <a:r>
              <a:rPr lang="en-US" dirty="0"/>
              <a:t>Endpoint and Email Protection</a:t>
            </a:r>
          </a:p>
          <a:p>
            <a:r>
              <a:rPr lang="en-US" dirty="0"/>
              <a:t>Network and OT Security</a:t>
            </a:r>
          </a:p>
          <a:p>
            <a:r>
              <a:rPr lang="en-US" dirty="0"/>
              <a:t>Security Monitoring and Threat Detection</a:t>
            </a:r>
          </a:p>
          <a:p>
            <a:r>
              <a:rPr lang="en-US" dirty="0"/>
              <a:t>Data Protection and Recovery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A2355B-40D3-9D60-AA32-B630A5512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11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CD0926-901A-4EB5-B1FB-A2DB53CF0C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49286" y="1295400"/>
            <a:ext cx="3709645" cy="494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447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23395-ECB8-67A1-51AB-19452665D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2027 and Beyond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99C98-9779-A99B-223E-E3F556558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8738"/>
            <a:ext cx="10515600" cy="4848225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Strengthening Operational Technology Security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Planned Security Improvements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b="1" dirty="0"/>
              <a:t>Security Monitoring</a:t>
            </a:r>
            <a:r>
              <a:rPr lang="en-US" sz="2000" dirty="0"/>
              <a:t> – Expand visibility into OT network activity</a:t>
            </a:r>
          </a:p>
          <a:p>
            <a:pPr marL="0" indent="0">
              <a:buNone/>
            </a:pPr>
            <a:r>
              <a:rPr lang="en-US" sz="2000" b="1" dirty="0"/>
              <a:t>Vulnerability and Configuration Management</a:t>
            </a:r>
            <a:r>
              <a:rPr lang="en-US" sz="2000" dirty="0"/>
              <a:t> – Improve identification and prioritization of security weaknesses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67F32E-14F7-BB0A-6AB9-317EF97B7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D438-1743-42C4-8C31-D251F13359C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390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523ECC-527A-547D-AB21-1D63EB2ACEA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07825" y="6575425"/>
            <a:ext cx="384175" cy="280988"/>
          </a:xfrm>
        </p:spPr>
        <p:txBody>
          <a:bodyPr/>
          <a:lstStyle/>
          <a:p>
            <a:fld id="{14A0D438-1743-42C4-8C31-D251F13359CC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Placeholder 7" descr="A truck on the road&#10;&#10;AI-generated content may be incorrect.">
            <a:extLst>
              <a:ext uri="{FF2B5EF4-FFF2-40B4-BE49-F238E27FC236}">
                <a16:creationId xmlns:a16="http://schemas.microsoft.com/office/drawing/2014/main" id="{D869124B-2414-9931-33EE-9A4003F59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5"/>
          <a:stretch/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9" name="divider">
            <a:extLst>
              <a:ext uri="{FF2B5EF4-FFF2-40B4-BE49-F238E27FC236}">
                <a16:creationId xmlns:a16="http://schemas.microsoft.com/office/drawing/2014/main" id="{BA084C6F-FBEE-62D7-8A34-F26BFAA9EA3F}"/>
              </a:ext>
            </a:extLst>
          </p:cNvPr>
          <p:cNvSpPr/>
          <p:nvPr/>
        </p:nvSpPr>
        <p:spPr>
          <a:xfrm>
            <a:off x="0" y="6715919"/>
            <a:ext cx="12192001" cy="18288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background">
            <a:extLst>
              <a:ext uri="{FF2B5EF4-FFF2-40B4-BE49-F238E27FC236}">
                <a16:creationId xmlns:a16="http://schemas.microsoft.com/office/drawing/2014/main" id="{FB446D8F-BEEA-8CFC-14FB-EC58DA043772}"/>
              </a:ext>
            </a:extLst>
          </p:cNvPr>
          <p:cNvSpPr/>
          <p:nvPr/>
        </p:nvSpPr>
        <p:spPr>
          <a:xfrm>
            <a:off x="2446019" y="0"/>
            <a:ext cx="7326631" cy="3257550"/>
          </a:xfrm>
          <a:custGeom>
            <a:avLst/>
            <a:gdLst>
              <a:gd name="connsiteX0" fmla="*/ 0 w 7326631"/>
              <a:gd name="connsiteY0" fmla="*/ 370121 h 3623310"/>
              <a:gd name="connsiteX1" fmla="*/ 370121 w 7326631"/>
              <a:gd name="connsiteY1" fmla="*/ 0 h 3623310"/>
              <a:gd name="connsiteX2" fmla="*/ 6956510 w 7326631"/>
              <a:gd name="connsiteY2" fmla="*/ 0 h 3623310"/>
              <a:gd name="connsiteX3" fmla="*/ 7326631 w 7326631"/>
              <a:gd name="connsiteY3" fmla="*/ 370121 h 3623310"/>
              <a:gd name="connsiteX4" fmla="*/ 7326631 w 7326631"/>
              <a:gd name="connsiteY4" fmla="*/ 3253189 h 3623310"/>
              <a:gd name="connsiteX5" fmla="*/ 6956510 w 7326631"/>
              <a:gd name="connsiteY5" fmla="*/ 3623310 h 3623310"/>
              <a:gd name="connsiteX6" fmla="*/ 370121 w 7326631"/>
              <a:gd name="connsiteY6" fmla="*/ 3623310 h 3623310"/>
              <a:gd name="connsiteX7" fmla="*/ 0 w 7326631"/>
              <a:gd name="connsiteY7" fmla="*/ 3253189 h 3623310"/>
              <a:gd name="connsiteX8" fmla="*/ 0 w 7326631"/>
              <a:gd name="connsiteY8" fmla="*/ 370121 h 3623310"/>
              <a:gd name="connsiteX0" fmla="*/ 0 w 7326631"/>
              <a:gd name="connsiteY0" fmla="*/ 370121 h 3623310"/>
              <a:gd name="connsiteX1" fmla="*/ 370121 w 7326631"/>
              <a:gd name="connsiteY1" fmla="*/ 0 h 3623310"/>
              <a:gd name="connsiteX2" fmla="*/ 7326631 w 7326631"/>
              <a:gd name="connsiteY2" fmla="*/ 370121 h 3623310"/>
              <a:gd name="connsiteX3" fmla="*/ 7326631 w 7326631"/>
              <a:gd name="connsiteY3" fmla="*/ 3253189 h 3623310"/>
              <a:gd name="connsiteX4" fmla="*/ 6956510 w 7326631"/>
              <a:gd name="connsiteY4" fmla="*/ 3623310 h 3623310"/>
              <a:gd name="connsiteX5" fmla="*/ 370121 w 7326631"/>
              <a:gd name="connsiteY5" fmla="*/ 3623310 h 3623310"/>
              <a:gd name="connsiteX6" fmla="*/ 0 w 7326631"/>
              <a:gd name="connsiteY6" fmla="*/ 3253189 h 3623310"/>
              <a:gd name="connsiteX7" fmla="*/ 0 w 7326631"/>
              <a:gd name="connsiteY7" fmla="*/ 370121 h 3623310"/>
              <a:gd name="connsiteX0" fmla="*/ 0 w 7326631"/>
              <a:gd name="connsiteY0" fmla="*/ 360384 h 3613573"/>
              <a:gd name="connsiteX1" fmla="*/ 7326631 w 7326631"/>
              <a:gd name="connsiteY1" fmla="*/ 360384 h 3613573"/>
              <a:gd name="connsiteX2" fmla="*/ 7326631 w 7326631"/>
              <a:gd name="connsiteY2" fmla="*/ 3243452 h 3613573"/>
              <a:gd name="connsiteX3" fmla="*/ 6956510 w 7326631"/>
              <a:gd name="connsiteY3" fmla="*/ 3613573 h 3613573"/>
              <a:gd name="connsiteX4" fmla="*/ 370121 w 7326631"/>
              <a:gd name="connsiteY4" fmla="*/ 3613573 h 3613573"/>
              <a:gd name="connsiteX5" fmla="*/ 0 w 7326631"/>
              <a:gd name="connsiteY5" fmla="*/ 3243452 h 3613573"/>
              <a:gd name="connsiteX6" fmla="*/ 0 w 7326631"/>
              <a:gd name="connsiteY6" fmla="*/ 360384 h 3613573"/>
              <a:gd name="connsiteX0" fmla="*/ 0 w 7326631"/>
              <a:gd name="connsiteY0" fmla="*/ 216898 h 3470087"/>
              <a:gd name="connsiteX1" fmla="*/ 7326631 w 7326631"/>
              <a:gd name="connsiteY1" fmla="*/ 216898 h 3470087"/>
              <a:gd name="connsiteX2" fmla="*/ 7326631 w 7326631"/>
              <a:gd name="connsiteY2" fmla="*/ 3099966 h 3470087"/>
              <a:gd name="connsiteX3" fmla="*/ 6956510 w 7326631"/>
              <a:gd name="connsiteY3" fmla="*/ 3470087 h 3470087"/>
              <a:gd name="connsiteX4" fmla="*/ 370121 w 7326631"/>
              <a:gd name="connsiteY4" fmla="*/ 3470087 h 3470087"/>
              <a:gd name="connsiteX5" fmla="*/ 0 w 7326631"/>
              <a:gd name="connsiteY5" fmla="*/ 3099966 h 3470087"/>
              <a:gd name="connsiteX6" fmla="*/ 0 w 7326631"/>
              <a:gd name="connsiteY6" fmla="*/ 216898 h 3470087"/>
              <a:gd name="connsiteX0" fmla="*/ 0 w 7326631"/>
              <a:gd name="connsiteY0" fmla="*/ 214986 h 3468175"/>
              <a:gd name="connsiteX1" fmla="*/ 7326631 w 7326631"/>
              <a:gd name="connsiteY1" fmla="*/ 214986 h 3468175"/>
              <a:gd name="connsiteX2" fmla="*/ 7326631 w 7326631"/>
              <a:gd name="connsiteY2" fmla="*/ 3098054 h 3468175"/>
              <a:gd name="connsiteX3" fmla="*/ 6956510 w 7326631"/>
              <a:gd name="connsiteY3" fmla="*/ 3468175 h 3468175"/>
              <a:gd name="connsiteX4" fmla="*/ 370121 w 7326631"/>
              <a:gd name="connsiteY4" fmla="*/ 3468175 h 3468175"/>
              <a:gd name="connsiteX5" fmla="*/ 0 w 7326631"/>
              <a:gd name="connsiteY5" fmla="*/ 3098054 h 3468175"/>
              <a:gd name="connsiteX6" fmla="*/ 0 w 7326631"/>
              <a:gd name="connsiteY6" fmla="*/ 214986 h 3468175"/>
              <a:gd name="connsiteX0" fmla="*/ 0 w 7326631"/>
              <a:gd name="connsiteY0" fmla="*/ 0 h 3253189"/>
              <a:gd name="connsiteX1" fmla="*/ 7326631 w 7326631"/>
              <a:gd name="connsiteY1" fmla="*/ 0 h 3253189"/>
              <a:gd name="connsiteX2" fmla="*/ 7326631 w 7326631"/>
              <a:gd name="connsiteY2" fmla="*/ 2883068 h 3253189"/>
              <a:gd name="connsiteX3" fmla="*/ 6956510 w 7326631"/>
              <a:gd name="connsiteY3" fmla="*/ 3253189 h 3253189"/>
              <a:gd name="connsiteX4" fmla="*/ 370121 w 7326631"/>
              <a:gd name="connsiteY4" fmla="*/ 3253189 h 3253189"/>
              <a:gd name="connsiteX5" fmla="*/ 0 w 7326631"/>
              <a:gd name="connsiteY5" fmla="*/ 2883068 h 3253189"/>
              <a:gd name="connsiteX6" fmla="*/ 0 w 7326631"/>
              <a:gd name="connsiteY6" fmla="*/ 0 h 3253189"/>
              <a:gd name="connsiteX0" fmla="*/ 0 w 7326631"/>
              <a:gd name="connsiteY0" fmla="*/ 0 h 3253189"/>
              <a:gd name="connsiteX1" fmla="*/ 7326631 w 7326631"/>
              <a:gd name="connsiteY1" fmla="*/ 0 h 3253189"/>
              <a:gd name="connsiteX2" fmla="*/ 7326631 w 7326631"/>
              <a:gd name="connsiteY2" fmla="*/ 2883068 h 3253189"/>
              <a:gd name="connsiteX3" fmla="*/ 6956510 w 7326631"/>
              <a:gd name="connsiteY3" fmla="*/ 3253189 h 3253189"/>
              <a:gd name="connsiteX4" fmla="*/ 370121 w 7326631"/>
              <a:gd name="connsiteY4" fmla="*/ 3253189 h 3253189"/>
              <a:gd name="connsiteX5" fmla="*/ 0 w 7326631"/>
              <a:gd name="connsiteY5" fmla="*/ 2883068 h 3253189"/>
              <a:gd name="connsiteX6" fmla="*/ 0 w 7326631"/>
              <a:gd name="connsiteY6" fmla="*/ 0 h 3253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6631" h="3253189">
                <a:moveTo>
                  <a:pt x="0" y="0"/>
                </a:moveTo>
                <a:lnTo>
                  <a:pt x="7326631" y="0"/>
                </a:lnTo>
                <a:lnTo>
                  <a:pt x="7326631" y="2883068"/>
                </a:lnTo>
                <a:cubicBezTo>
                  <a:pt x="7326631" y="3087480"/>
                  <a:pt x="7160922" y="3253189"/>
                  <a:pt x="6956510" y="3253189"/>
                </a:cubicBezTo>
                <a:lnTo>
                  <a:pt x="370121" y="3253189"/>
                </a:lnTo>
                <a:cubicBezTo>
                  <a:pt x="165709" y="3253189"/>
                  <a:pt x="0" y="3087480"/>
                  <a:pt x="0" y="288306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0913C394-9A4B-51C2-A29C-63923649B7D5}"/>
              </a:ext>
            </a:extLst>
          </p:cNvPr>
          <p:cNvSpPr txBox="1">
            <a:spLocks/>
          </p:cNvSpPr>
          <p:nvPr/>
        </p:nvSpPr>
        <p:spPr>
          <a:xfrm>
            <a:off x="2446019" y="0"/>
            <a:ext cx="7326631" cy="325755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5400" b="1">
                <a:latin typeface="+mj-lt"/>
              </a:rPr>
              <a:t>Questions? </a:t>
            </a:r>
            <a:endParaRPr lang="en-US" sz="5400" b="1" dirty="0">
              <a:latin typeface="+mj-lt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5400" b="1" dirty="0">
                <a:latin typeface="+mj-lt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17714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PUD New">
      <a:dk1>
        <a:srgbClr val="000000"/>
      </a:dk1>
      <a:lt1>
        <a:sysClr val="window" lastClr="FFFFFF"/>
      </a:lt1>
      <a:dk2>
        <a:srgbClr val="011F34"/>
      </a:dk2>
      <a:lt2>
        <a:srgbClr val="EFF0EB"/>
      </a:lt2>
      <a:accent1>
        <a:srgbClr val="366E96"/>
      </a:accent1>
      <a:accent2>
        <a:srgbClr val="D4B237"/>
      </a:accent2>
      <a:accent3>
        <a:srgbClr val="3F8070"/>
      </a:accent3>
      <a:accent4>
        <a:srgbClr val="89979F"/>
      </a:accent4>
      <a:accent5>
        <a:srgbClr val="A43D3D"/>
      </a:accent5>
      <a:accent6>
        <a:srgbClr val="011F34"/>
      </a:accent6>
      <a:hlink>
        <a:srgbClr val="D4B237"/>
      </a:hlink>
      <a:folHlink>
        <a:srgbClr val="5E96BE"/>
      </a:folHlink>
    </a:clrScheme>
    <a:fontScheme name="BPUD New">
      <a:majorFont>
        <a:latin typeface="Montserrat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026C3AF8B8DB4CAA5D31D7E3C45E12" ma:contentTypeVersion="11" ma:contentTypeDescription="Create a new document." ma:contentTypeScope="" ma:versionID="a095398011785f9aca2bc1208395bb73">
  <xsd:schema xmlns:xsd="http://www.w3.org/2001/XMLSchema" xmlns:xs="http://www.w3.org/2001/XMLSchema" xmlns:p="http://schemas.microsoft.com/office/2006/metadata/properties" xmlns:ns2="c8392fc0-44a3-4ec4-acf1-3f1c2a46ceb5" xmlns:ns3="a151833b-59f2-4f37-9e99-98435e7eb8bb" targetNamespace="http://schemas.microsoft.com/office/2006/metadata/properties" ma:root="true" ma:fieldsID="e12af452361acbd431b6eee4fa57ec9c" ns2:_="" ns3:_="">
    <xsd:import namespace="c8392fc0-44a3-4ec4-acf1-3f1c2a46ceb5"/>
    <xsd:import namespace="a151833b-59f2-4f37-9e99-98435e7eb8bb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92fc0-44a3-4ec4-acf1-3f1c2a46ceb5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8dbcb6af-95a2-4f06-8e12-1bbd3c4bcc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51833b-59f2-4f37-9e99-98435e7eb8bb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981cc24b-f314-4a99-8b7d-48ec0182fa30}" ma:internalName="TaxCatchAll" ma:showField="CatchAllData" ma:web="a151833b-59f2-4f37-9e99-98435e7eb8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151833b-59f2-4f37-9e99-98435e7eb8bb" xsi:nil="true"/>
    <lcf76f155ced4ddcb4097134ff3c332f xmlns="c8392fc0-44a3-4ec4-acf1-3f1c2a46ceb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79C9127-B8D4-4FC7-BB89-4D872F8FB0E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C00187-2F53-4480-9017-C763F90AE0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92fc0-44a3-4ec4-acf1-3f1c2a46ceb5"/>
    <ds:schemaRef ds:uri="a151833b-59f2-4f37-9e99-98435e7eb8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0F1045F-3410-4514-8DE5-57399A5080F7}">
  <ds:schemaRefs>
    <ds:schemaRef ds:uri="http://schemas.microsoft.com/office/2006/documentManagement/types"/>
    <ds:schemaRef ds:uri="c8392fc0-44a3-4ec4-acf1-3f1c2a46ceb5"/>
    <ds:schemaRef ds:uri="http://purl.org/dc/elements/1.1/"/>
    <ds:schemaRef ds:uri="a151833b-59f2-4f37-9e99-98435e7eb8bb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5190</TotalTime>
  <Words>543</Words>
  <Application>Microsoft Office PowerPoint</Application>
  <PresentationFormat>Widescreen</PresentationFormat>
  <Paragraphs>136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Montserrat</vt:lpstr>
      <vt:lpstr>Open Sans</vt:lpstr>
      <vt:lpstr>Office Theme</vt:lpstr>
      <vt:lpstr>State Of Cyber Security</vt:lpstr>
      <vt:lpstr>Agenda</vt:lpstr>
      <vt:lpstr>Cyber Threat Landscape</vt:lpstr>
      <vt:lpstr>Cyber Attack Methods</vt:lpstr>
      <vt:lpstr>Vulnerabilities</vt:lpstr>
      <vt:lpstr>U.S. Critical Infrastructure Attacks</vt:lpstr>
      <vt:lpstr>CenterPoint Data Breach</vt:lpstr>
      <vt:lpstr>Policy 25J</vt:lpstr>
      <vt:lpstr>Policy 25L</vt:lpstr>
      <vt:lpstr>Protection and Detection</vt:lpstr>
      <vt:lpstr>Cybersecurity Defense Measures</vt:lpstr>
      <vt:lpstr>2027 and Beyond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Kristen Demory</dc:creator>
  <cp:lastModifiedBy>Jennifer Holbrook</cp:lastModifiedBy>
  <cp:revision>58</cp:revision>
  <cp:lastPrinted>2026-10-20T16:35:30Z</cp:lastPrinted>
  <dcterms:created xsi:type="dcterms:W3CDTF">2025-07-02T00:27:58Z</dcterms:created>
  <dcterms:modified xsi:type="dcterms:W3CDTF">2026-10-26T13:47:54Z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0x0101009B026C3AF8B8DB4CAA5D31D7E3C45E12</vt:lpwstr>
  </property>
</Properties>
</file>